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C37"/>
    <a:srgbClr val="E86741"/>
    <a:srgbClr val="D14842"/>
    <a:srgbClr val="B42F2B"/>
    <a:srgbClr val="579FFF"/>
    <a:srgbClr val="FFBD5A"/>
    <a:srgbClr val="3362CC"/>
    <a:srgbClr val="263238"/>
    <a:srgbClr val="C5D7FF"/>
    <a:srgbClr val="4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3A36C-E5A1-44AB-4481-2E9C9D95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4C5B2-F6D2-3D2C-414A-145805C2F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CD981-3C39-9546-D284-EC278949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7EBB0-7A05-8F60-74A6-01CABF858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D13E-AE31-65FB-F6F8-135DD4539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C613F-C27D-65AB-15A3-BC2BE34A1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E4C0C-41E4-2EAC-7EBD-84A12C8FE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EB4B4-C2DD-3584-EC16-3D395CCE0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0F65D-1ECE-DA43-AE22-31A8199E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F3554-349C-F9B4-340B-F27C28E53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973B8-7F8A-0D74-67A4-5E91DFC31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CD642-ABAB-AF44-F3DC-88C6AFD6F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8D6C-E655-E6CC-F050-CC054FB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C8A96-229D-CD60-E7FA-2EA310EA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59207-7D89-7067-9366-583F41388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CB4-446C-584C-B9A0-8C57FC51F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B64A6-9A62-3C03-566F-31E332F9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BBF61-678E-03A8-1F12-9C14FC855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E987A1-91E4-D351-E503-6EB2BB9D6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2AAB8-96E2-E260-E524-7D7349AE5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9C36-2BDA-7F3A-C79F-36C1B402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EE776D-8010-3EE4-16B8-9E8C84604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1A912-0D69-2F68-9140-0297C2F72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E8588-E18D-49DB-314E-6428057EA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A667-BB78-0BD9-6B28-207337AF3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E6A1E-FC48-8DC6-9E65-8E6C89EDC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0073E-D64E-A98B-DDDD-BBBCDB24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85CD-BDE2-5C94-5717-4E5632ADC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7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7FA53-273E-8506-7501-1E97167F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1C7E1-2BCC-4C1C-FD59-7CC18E4AF8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56C33-51B8-6440-9C14-71200DA2E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F4EFC-3257-CA1D-E89E-C5207B69A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8763E-5297-2B71-CAF4-0A49C56D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BA8CB-CFAF-E582-A470-8CDB6ED2F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B0ECC1-EF73-F9F5-053F-3466B0DF6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DF9E-1C0A-BD8F-0836-46E8E75A0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3430-C728-2FA3-D6E6-317C722D5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127B4F-59B6-94E5-99C7-47E783BDF1F7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E867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7270B-6ED1-DD0C-E948-0C1D69E4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" y="3875373"/>
            <a:ext cx="1940936" cy="1940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6EB13E-E4AB-3350-6CD1-9896F2342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89" y="3919363"/>
            <a:ext cx="1883512" cy="184406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D9C5AD6-7B31-A390-F2F1-9296E215655A}"/>
              </a:ext>
            </a:extLst>
          </p:cNvPr>
          <p:cNvSpPr/>
          <p:nvPr/>
        </p:nvSpPr>
        <p:spPr>
          <a:xfrm rot="10800000">
            <a:off x="2467530" y="5054970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5C1FE-6B16-5A79-0FF6-A50C152A2099}"/>
              </a:ext>
            </a:extLst>
          </p:cNvPr>
          <p:cNvSpPr txBox="1"/>
          <p:nvPr/>
        </p:nvSpPr>
        <p:spPr>
          <a:xfrm>
            <a:off x="2173296" y="1586936"/>
            <a:ext cx="755117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سرور اقدامات لازم را انجام میدهد و یک پاسخ همراه با یک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status code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ارسال میکند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35A81-FE23-EF81-E6D4-3441F107A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20" y="3691940"/>
            <a:ext cx="2966306" cy="2966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107EA-1941-4748-E84E-E1F864995653}"/>
              </a:ext>
            </a:extLst>
          </p:cNvPr>
          <p:cNvSpPr txBox="1"/>
          <p:nvPr/>
        </p:nvSpPr>
        <p:spPr>
          <a:xfrm>
            <a:off x="2320412" y="6142720"/>
            <a:ext cx="755117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status code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نشان دهنده نتیجه درخواست ما میباشد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31899-4187-D31F-3D09-A631AC09B54B}"/>
              </a:ext>
            </a:extLst>
          </p:cNvPr>
          <p:cNvSpPr txBox="1"/>
          <p:nvPr/>
        </p:nvSpPr>
        <p:spPr>
          <a:xfrm>
            <a:off x="2173296" y="2139786"/>
            <a:ext cx="755117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پاسخ میتواند شامل کد های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CSS IMAGE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Header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خود پاسخ و ... باشد.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BEE4A-94EB-B9A7-11D1-774D56699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26" y="4465838"/>
            <a:ext cx="1289679" cy="1289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5C3C4-C5AE-9190-7046-07BE90E57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53" y="4465838"/>
            <a:ext cx="1188147" cy="1188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0B98EB-2364-15EB-3554-2A346D451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10" y="4389295"/>
            <a:ext cx="1655049" cy="130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09428-32A8-08D0-6C78-7A57F0CC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D7802D-74FE-AEE1-5885-8A7C9D18E724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95BEF-324F-4B68-B7F1-4F11A5E60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" y="3325844"/>
            <a:ext cx="1940936" cy="1940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1681D2-88F7-FE71-6479-D2BEB43B3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89" y="3369834"/>
            <a:ext cx="1883512" cy="184406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2E63DC9-8F98-3696-120D-76013B0938D6}"/>
              </a:ext>
            </a:extLst>
          </p:cNvPr>
          <p:cNvSpPr/>
          <p:nvPr/>
        </p:nvSpPr>
        <p:spPr>
          <a:xfrm>
            <a:off x="2378673" y="3905673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A8EDE-5A96-440F-9334-A837A20AD6A3}"/>
              </a:ext>
            </a:extLst>
          </p:cNvPr>
          <p:cNvSpPr txBox="1"/>
          <p:nvPr/>
        </p:nvSpPr>
        <p:spPr>
          <a:xfrm>
            <a:off x="1445343" y="1703518"/>
            <a:ext cx="88868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زمانی که پاسخ تکمیل میشود ارتباط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TCP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بسته میشود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FC0D24C-DAB6-769E-FEDB-7D315A63DCA8}"/>
              </a:ext>
            </a:extLst>
          </p:cNvPr>
          <p:cNvSpPr/>
          <p:nvPr/>
        </p:nvSpPr>
        <p:spPr>
          <a:xfrm rot="10800000">
            <a:off x="2349176" y="4373490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28CAA-9C63-0356-64CB-23AF8C1F9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71" y="2980603"/>
            <a:ext cx="2823241" cy="26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06722-2013-4E6B-CA50-758CACB4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4A881-0AF6-8BA6-7686-482E235A745A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12F68-7A70-3707-4D1E-B6A9D94B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" y="1923230"/>
            <a:ext cx="11670890" cy="33763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3871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0614-FFC4-72F8-3361-2DB78C585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00D0A5-0CF4-4FAD-7F49-42FE87266027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EE1C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6F161E-6474-355F-70D5-B791765600A6}"/>
              </a:ext>
            </a:extLst>
          </p:cNvPr>
          <p:cNvSpPr txBox="1"/>
          <p:nvPr/>
        </p:nvSpPr>
        <p:spPr>
          <a:xfrm>
            <a:off x="1290007" y="1240809"/>
            <a:ext cx="88868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پروتکل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HTTP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دارای مشکلات امنیتی میباشد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779DE-2B0F-C529-4890-7C69667F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8" y="3025172"/>
            <a:ext cx="3309845" cy="3152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FD495-DB4F-5BBA-43CB-4591B7B52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9" y="2647414"/>
            <a:ext cx="1940936" cy="1940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0A5AB-C0EA-3CCC-B37D-6F6F51E24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90" y="2691404"/>
            <a:ext cx="1883512" cy="184406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100BF9F-F26A-E87B-5416-CC97F244EFB2}"/>
              </a:ext>
            </a:extLst>
          </p:cNvPr>
          <p:cNvSpPr/>
          <p:nvPr/>
        </p:nvSpPr>
        <p:spPr>
          <a:xfrm>
            <a:off x="2349174" y="3227243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97EB19-FF72-EF08-CB45-13942E2F78DA}"/>
              </a:ext>
            </a:extLst>
          </p:cNvPr>
          <p:cNvSpPr/>
          <p:nvPr/>
        </p:nvSpPr>
        <p:spPr>
          <a:xfrm rot="10800000">
            <a:off x="2319677" y="3695060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969641-BE2F-25AB-DC86-07C9D8BCE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80" y="2644956"/>
            <a:ext cx="1853197" cy="18531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B83F9-B31C-C66C-A0DF-130D3B5AF990}"/>
              </a:ext>
            </a:extLst>
          </p:cNvPr>
          <p:cNvSpPr txBox="1"/>
          <p:nvPr/>
        </p:nvSpPr>
        <p:spPr>
          <a:xfrm>
            <a:off x="1445341" y="1708343"/>
            <a:ext cx="88868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هکر ها میتوانند بین مرورگر و سرور قرار گیرند و به اطلاعات گوش دهند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C257D-F779-4C20-97E9-A9D80E0DA2C9}"/>
              </a:ext>
            </a:extLst>
          </p:cNvPr>
          <p:cNvSpPr txBox="1"/>
          <p:nvPr/>
        </p:nvSpPr>
        <p:spPr>
          <a:xfrm>
            <a:off x="1504697" y="2186175"/>
            <a:ext cx="88868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چون اطلاعات رمزنگاری نشده اند هکر به اطلاعات دسترسی پیدا میکند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42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62FF4-2430-2FEA-A68A-59BF9749E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E95E6E-47A5-F913-2C71-AF0FF4526B62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EE1C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HTTPS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F07A0-F11F-6417-FE17-5A119F78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11" y="1281106"/>
            <a:ext cx="6504977" cy="52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>
            <a:off x="2584427" y="2620571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>
            <a:off x="5633614" y="2140608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HTTPS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58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>
            <a:off x="8748572" y="1872143"/>
            <a:ext cx="3046446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16CFBC-4D45-BA96-6E2B-02423FE6BDC0}"/>
              </a:ext>
            </a:extLst>
          </p:cNvPr>
          <p:cNvSpPr txBox="1"/>
          <p:nvPr/>
        </p:nvSpPr>
        <p:spPr>
          <a:xfrm>
            <a:off x="6267754" y="2879720"/>
            <a:ext cx="552726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هر کاری در وب توسط پروتکل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صورت می‌پذیرد به زبان ساده می‌توان گفت ارتباط بین سرور و کلاینت توسط پروتکل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انجام می‌شود.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855DED-784D-7C27-B12A-73658379A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" y="1272676"/>
            <a:ext cx="4820765" cy="43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F69F-BE8A-09C7-67E5-323195D7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D30AD-25AC-F653-2A7E-552F9DE76AF6}"/>
              </a:ext>
            </a:extLst>
          </p:cNvPr>
          <p:cNvSpPr/>
          <p:nvPr/>
        </p:nvSpPr>
        <p:spPr>
          <a:xfrm>
            <a:off x="4572775" y="616782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B77-8F88-D5EA-B32D-A724E3DFA9AD}"/>
              </a:ext>
            </a:extLst>
          </p:cNvPr>
          <p:cNvSpPr txBox="1"/>
          <p:nvPr/>
        </p:nvSpPr>
        <p:spPr>
          <a:xfrm>
            <a:off x="1475693" y="1654979"/>
            <a:ext cx="92406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پروتکل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مخفف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en-US" sz="2400" b="1" dirty="0">
                <a:solidFill>
                  <a:srgbClr val="FFBD5A"/>
                </a:solidFill>
                <a:cs typeface="B Bardiya" panose="00000400000000000000" pitchFamily="2" charset="-78"/>
              </a:rPr>
              <a:t>Hyper Text </a:t>
            </a:r>
            <a:r>
              <a:rPr lang="en-US" sz="2400" b="1" dirty="0">
                <a:solidFill>
                  <a:srgbClr val="579FFF"/>
                </a:solidFill>
                <a:cs typeface="B Bardiya" panose="00000400000000000000" pitchFamily="2" charset="-78"/>
              </a:rPr>
              <a:t>Transfer Protocol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میباشد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B2F33-A676-6BB7-6BF5-4C664610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59" y="2057516"/>
            <a:ext cx="4934081" cy="49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8787901" y="1461606"/>
            <a:ext cx="3046446" cy="842697"/>
          </a:xfrm>
          <a:prstGeom prst="rect">
            <a:avLst/>
          </a:prstGeom>
          <a:solidFill>
            <a:srgbClr val="D148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Hyper Text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53FF-CA9F-2B28-FAFC-93F319ED8467}"/>
              </a:ext>
            </a:extLst>
          </p:cNvPr>
          <p:cNvSpPr txBox="1"/>
          <p:nvPr/>
        </p:nvSpPr>
        <p:spPr>
          <a:xfrm>
            <a:off x="5299587" y="2382961"/>
            <a:ext cx="662523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منظور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Hypertext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یا ابر متن، متن‌های بزرگ و طولانی است که به صورت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HTML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نوشته می‌شوند. کدهای نوشته شده به صورت متن هستند،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ولی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بعد از پردازش توسط مرورگر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دیگر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صورت متنی نخواهند بود. یک سند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می‌تواند دارای تصویر، ویدئو، جدول ، لینک و… باشد.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E86090-81FB-3B47-BEF6-11F190156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2" y="1020953"/>
            <a:ext cx="4816094" cy="48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46AAAA-90E9-CCAE-FBDD-3A20A10CF78C}"/>
              </a:ext>
            </a:extLst>
          </p:cNvPr>
          <p:cNvSpPr/>
          <p:nvPr/>
        </p:nvSpPr>
        <p:spPr>
          <a:xfrm>
            <a:off x="4572775" y="616782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0D27A-8FCE-E939-3BB3-D6B6E143EC87}"/>
              </a:ext>
            </a:extLst>
          </p:cNvPr>
          <p:cNvSpPr txBox="1"/>
          <p:nvPr/>
        </p:nvSpPr>
        <p:spPr>
          <a:xfrm>
            <a:off x="1475692" y="1892783"/>
            <a:ext cx="92406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زمانی که در مرورگر خود آدرس یک وب سایت رو وارد می‌کنید، توسط پروتکل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http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هستش که می‌تونید اطلاعات اون سایت رو درون مرورگر یا کامپیوتر خودتون مشاهده کنید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FD090-73FE-7485-2E40-C6DB08C1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87" y="3556820"/>
            <a:ext cx="6464709" cy="27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F5168-C882-3BA0-BD1E-FA6ED831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1BC8CC-CC12-D2D2-58CF-08BA3F7AF270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CC801-C9FB-A2D6-6998-B06731A17817}"/>
              </a:ext>
            </a:extLst>
          </p:cNvPr>
          <p:cNvSpPr txBox="1"/>
          <p:nvPr/>
        </p:nvSpPr>
        <p:spPr>
          <a:xfrm>
            <a:off x="2946642" y="1090595"/>
            <a:ext cx="550313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کلاینت آدرس وب سایتی را در مرورگر وارد میکند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24943-9D2C-D67A-E54A-D4D493B2E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2" y="707415"/>
            <a:ext cx="1748635" cy="2077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4D4BE-C445-A81E-572A-5BE21244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06" y="843605"/>
            <a:ext cx="1940936" cy="1940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1AA714-864D-AB51-6AD9-60EE6D905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07" y="3966994"/>
            <a:ext cx="2451841" cy="240049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0154E19-9BD3-64F2-7EE9-C58E70439BC0}"/>
              </a:ext>
            </a:extLst>
          </p:cNvPr>
          <p:cNvSpPr/>
          <p:nvPr/>
        </p:nvSpPr>
        <p:spPr>
          <a:xfrm>
            <a:off x="2791629" y="1690759"/>
            <a:ext cx="6608742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4F8E066-6DE1-D866-F97E-E86B92F58B7F}"/>
              </a:ext>
            </a:extLst>
          </p:cNvPr>
          <p:cNvSpPr/>
          <p:nvPr/>
        </p:nvSpPr>
        <p:spPr>
          <a:xfrm rot="8480215">
            <a:off x="6976745" y="3086933"/>
            <a:ext cx="2689855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76729-6B5D-FE65-2CC1-A094815BE111}"/>
              </a:ext>
            </a:extLst>
          </p:cNvPr>
          <p:cNvSpPr txBox="1"/>
          <p:nvPr/>
        </p:nvSpPr>
        <p:spPr>
          <a:xfrm>
            <a:off x="2440280" y="2890016"/>
            <a:ext cx="550313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مرورگر یک اتصال از نوع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TCP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با سرور برقرار میکند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6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03C3-4A80-C77B-4F81-FD7A242E2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3FFC10-C1D2-C8C9-1BF7-54B8B4D84662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3EE5B-6E0B-C475-C1A8-7EB9F46E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" y="2647414"/>
            <a:ext cx="1940936" cy="1940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38C51-205D-CA43-059A-6D1C0B0A0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89" y="2691404"/>
            <a:ext cx="1883512" cy="184406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B2C187AD-04C5-D436-4EE9-0CC3B3A540B6}"/>
              </a:ext>
            </a:extLst>
          </p:cNvPr>
          <p:cNvSpPr/>
          <p:nvPr/>
        </p:nvSpPr>
        <p:spPr>
          <a:xfrm>
            <a:off x="2378673" y="3227243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0E3DB-E2E3-D272-72BF-5500299CCC0B}"/>
              </a:ext>
            </a:extLst>
          </p:cNvPr>
          <p:cNvSpPr txBox="1"/>
          <p:nvPr/>
        </p:nvSpPr>
        <p:spPr>
          <a:xfrm>
            <a:off x="1445343" y="2647414"/>
            <a:ext cx="888689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اتصال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TCP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راهی برای انتقال اطلاعات از کلاینت به سرور و از سرور به کلاینت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5C8E441-1863-4070-F0CB-5FB7736E1D0B}"/>
              </a:ext>
            </a:extLst>
          </p:cNvPr>
          <p:cNvSpPr/>
          <p:nvPr/>
        </p:nvSpPr>
        <p:spPr>
          <a:xfrm rot="10800000">
            <a:off x="2349176" y="3695060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7257E-2655-5EBA-1813-6ECFB0C44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52AEE0-3D4B-795F-39D0-799F094627A6}"/>
              </a:ext>
            </a:extLst>
          </p:cNvPr>
          <p:cNvSpPr/>
          <p:nvPr/>
        </p:nvSpPr>
        <p:spPr>
          <a:xfrm>
            <a:off x="4572777" y="174598"/>
            <a:ext cx="3046446" cy="842697"/>
          </a:xfrm>
          <a:prstGeom prst="rect">
            <a:avLst/>
          </a:prstGeom>
          <a:solidFill>
            <a:srgbClr val="E867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latin typeface="Aharoni" panose="02010803020104030203" pitchFamily="2" charset="-79"/>
                <a:cs typeface="B Bardiya" panose="00000400000000000000" pitchFamily="2" charset="-78"/>
              </a:rPr>
              <a:t>نحوه کار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HTTP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E6B81-F291-2C54-3FFA-93D34D96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" y="3875373"/>
            <a:ext cx="1940936" cy="1940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34B8C3-E82D-99C5-D4A1-924EEF557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89" y="3919363"/>
            <a:ext cx="1883512" cy="184406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748E60F-2DC8-E118-64B4-60398C7D568E}"/>
              </a:ext>
            </a:extLst>
          </p:cNvPr>
          <p:cNvSpPr/>
          <p:nvPr/>
        </p:nvSpPr>
        <p:spPr>
          <a:xfrm>
            <a:off x="2467530" y="5054970"/>
            <a:ext cx="7256939" cy="4035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92746-EDB7-4E17-FA96-17A46720DBBF}"/>
              </a:ext>
            </a:extLst>
          </p:cNvPr>
          <p:cNvSpPr txBox="1"/>
          <p:nvPr/>
        </p:nvSpPr>
        <p:spPr>
          <a:xfrm>
            <a:off x="1986115" y="1853175"/>
            <a:ext cx="755117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زمانی که اتصال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TCP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برقرار شد، مرورگر یک درخواست ارسال میکند. این درخواست شامل آدرس ریسورس مورد نظر کاربر  و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Http Method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میشود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D77C9-83E8-3561-0184-AFF7DBF19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08" y="4084501"/>
            <a:ext cx="1940937" cy="1940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3232D-5102-A2BE-D351-259C9D1C7765}"/>
              </a:ext>
            </a:extLst>
          </p:cNvPr>
          <p:cNvSpPr txBox="1"/>
          <p:nvPr/>
        </p:nvSpPr>
        <p:spPr>
          <a:xfrm>
            <a:off x="3775065" y="3815910"/>
            <a:ext cx="1420762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Index.html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B73AC-7F89-D72A-1A1D-E6463200F541}"/>
              </a:ext>
            </a:extLst>
          </p:cNvPr>
          <p:cNvSpPr txBox="1"/>
          <p:nvPr/>
        </p:nvSpPr>
        <p:spPr>
          <a:xfrm>
            <a:off x="5428135" y="5089152"/>
            <a:ext cx="2310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Http Method : GET</a:t>
            </a:r>
            <a:r>
              <a:rPr lang="fa-IR" sz="18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7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312</Words>
  <Application>Microsoft Office PowerPoint</Application>
  <PresentationFormat>Widescreen</PresentationFormat>
  <Paragraphs>44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30</cp:revision>
  <dcterms:created xsi:type="dcterms:W3CDTF">2024-01-09T17:28:47Z</dcterms:created>
  <dcterms:modified xsi:type="dcterms:W3CDTF">2024-02-19T14:01:44Z</dcterms:modified>
</cp:coreProperties>
</file>