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308" r:id="rId3"/>
    <p:sldId id="320" r:id="rId4"/>
    <p:sldId id="313" r:id="rId5"/>
    <p:sldId id="321" r:id="rId6"/>
    <p:sldId id="314" r:id="rId7"/>
    <p:sldId id="322" r:id="rId8"/>
    <p:sldId id="323" r:id="rId9"/>
    <p:sldId id="315" r:id="rId10"/>
    <p:sldId id="316" r:id="rId11"/>
    <p:sldId id="326" r:id="rId12"/>
    <p:sldId id="360" r:id="rId13"/>
    <p:sldId id="361" r:id="rId14"/>
    <p:sldId id="362" r:id="rId15"/>
    <p:sldId id="363" r:id="rId16"/>
    <p:sldId id="364" r:id="rId17"/>
    <p:sldId id="366" r:id="rId18"/>
    <p:sldId id="317" r:id="rId19"/>
    <p:sldId id="318" r:id="rId20"/>
    <p:sldId id="319" r:id="rId21"/>
    <p:sldId id="325" r:id="rId22"/>
    <p:sldId id="328" r:id="rId23"/>
    <p:sldId id="329" r:id="rId24"/>
    <p:sldId id="330" r:id="rId25"/>
    <p:sldId id="339" r:id="rId26"/>
    <p:sldId id="332" r:id="rId27"/>
    <p:sldId id="334" r:id="rId28"/>
    <p:sldId id="335" r:id="rId29"/>
    <p:sldId id="336" r:id="rId30"/>
    <p:sldId id="337" r:id="rId31"/>
    <p:sldId id="340" r:id="rId32"/>
    <p:sldId id="338" r:id="rId33"/>
    <p:sldId id="341" r:id="rId34"/>
    <p:sldId id="342" r:id="rId35"/>
    <p:sldId id="343" r:id="rId36"/>
    <p:sldId id="344" r:id="rId37"/>
    <p:sldId id="345" r:id="rId38"/>
    <p:sldId id="346" r:id="rId39"/>
    <p:sldId id="347" r:id="rId40"/>
    <p:sldId id="354" r:id="rId41"/>
    <p:sldId id="355" r:id="rId42"/>
    <p:sldId id="356" r:id="rId43"/>
    <p:sldId id="357" r:id="rId44"/>
    <p:sldId id="358" r:id="rId45"/>
    <p:sldId id="359" r:id="rId46"/>
    <p:sldId id="309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5A11"/>
    <a:srgbClr val="0099FF"/>
    <a:srgbClr val="000000"/>
    <a:srgbClr val="70AD47"/>
    <a:srgbClr val="2C2C2C"/>
    <a:srgbClr val="EAE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9" autoAdjust="0"/>
    <p:restoredTop sz="95501" autoAdjust="0"/>
  </p:normalViewPr>
  <p:slideViewPr>
    <p:cSldViewPr snapToGrid="0">
      <p:cViewPr varScale="1">
        <p:scale>
          <a:sx n="88" d="100"/>
          <a:sy n="88" d="100"/>
        </p:scale>
        <p:origin x="68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67A3B6-6C2B-4D3B-BF4C-3B94DA5B0F64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19B78-D5F8-41B0-8939-D90A08B8C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018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19B78-D5F8-41B0-8939-D90A08B8C89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417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9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7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37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6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6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97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4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8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9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2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04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2CAF-1114-4D7D-A501-56B79406851D}" type="datetimeFigureOut">
              <a:rPr lang="en-US" smtClean="0"/>
              <a:t>7/24/2017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4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" y="0"/>
            <a:ext cx="12170364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483551" y="4962796"/>
            <a:ext cx="306358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3200" b="1" dirty="0" smtClean="0">
                <a:solidFill>
                  <a:schemeClr val="bg1"/>
                </a:solidFill>
                <a:latin typeface="Shekasteh_Beta" panose="02000503000000020003" pitchFamily="2" charset="0"/>
                <a:ea typeface="Calibri" panose="020F0502020204030204" pitchFamily="34" charset="0"/>
                <a:cs typeface="Shekasteh_Beta" panose="02000503000000020003" pitchFamily="2" charset="0"/>
              </a:rPr>
              <a:t>محمدرضا احدیان</a:t>
            </a:r>
            <a:endParaRPr lang="en-US" sz="2400" dirty="0">
              <a:solidFill>
                <a:schemeClr val="bg1"/>
              </a:solidFill>
              <a:latin typeface="Shekasteh_Beta" panose="02000503000000020003" pitchFamily="2" charset="0"/>
              <a:ea typeface="Calibri" panose="020F0502020204030204" pitchFamily="34" charset="0"/>
              <a:cs typeface="Shekasteh_Beta" panose="02000503000000020003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17715" y="1415284"/>
            <a:ext cx="5595258" cy="1392604"/>
          </a:xfrm>
          <a:prstGeom prst="rect">
            <a:avLst/>
          </a:prstGeom>
          <a:solidFill>
            <a:srgbClr val="C55A11">
              <a:alpha val="41961"/>
            </a:srgb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spcAft>
                <a:spcPts val="1000"/>
              </a:spcAft>
            </a:pPr>
            <a:r>
              <a:rPr lang="fa-I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مدل یکپارچه پذیرش پرداخت همراه </a:t>
            </a:r>
            <a:r>
              <a:rPr lang="fa-IR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یک </a:t>
            </a:r>
            <a:r>
              <a:rPr lang="fa-I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کاربرد تجربی برای حمل و نقل عمومی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 </a:t>
            </a:r>
          </a:p>
        </p:txBody>
      </p:sp>
      <p:sp>
        <p:nvSpPr>
          <p:cNvPr id="6" name="Rectangle 5"/>
          <p:cNvSpPr/>
          <p:nvPr/>
        </p:nvSpPr>
        <p:spPr>
          <a:xfrm>
            <a:off x="217715" y="2992273"/>
            <a:ext cx="5595258" cy="1392604"/>
          </a:xfrm>
          <a:prstGeom prst="rect">
            <a:avLst/>
          </a:prstGeom>
          <a:solidFill>
            <a:srgbClr val="0099FF">
              <a:alpha val="34902"/>
            </a:srgbClr>
          </a:solidFill>
          <a:ln>
            <a:solidFill>
              <a:srgbClr val="000000">
                <a:alpha val="50196"/>
              </a:srgb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پیاده سازی شده توسط زبان جاوا در کامپایلر </a:t>
            </a:r>
            <a:r>
              <a:rPr lang="fa-IR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ایکلیپس </a:t>
            </a:r>
            <a:r>
              <a:rPr lang="fa-IR" sz="28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، </a:t>
            </a:r>
            <a:r>
              <a:rPr lang="fa-IR" sz="28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0 Bardiya Bold" panose="00000700000000000000" pitchFamily="2" charset="-78"/>
              </a:rPr>
              <a:t>به عنوان اپلیکیشن تیکت موبایل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0 Bardiya Bold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44065" y="335129"/>
            <a:ext cx="306358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3200" b="1" dirty="0" smtClean="0">
                <a:solidFill>
                  <a:schemeClr val="bg1"/>
                </a:solidFill>
                <a:latin typeface="Shekasteh_Beta" panose="02000503000000020003" pitchFamily="2" charset="0"/>
                <a:ea typeface="Calibri" panose="020F0502020204030204" pitchFamily="34" charset="0"/>
                <a:cs typeface="Shekasteh_Beta" panose="02000503000000020003" pitchFamily="2" charset="0"/>
              </a:rPr>
              <a:t>بسم الله الرحمن الرحیم</a:t>
            </a:r>
            <a:endParaRPr lang="en-US" sz="2400" dirty="0">
              <a:solidFill>
                <a:schemeClr val="bg1"/>
              </a:solidFill>
              <a:latin typeface="Shekasteh_Beta" panose="02000503000000020003" pitchFamily="2" charset="0"/>
              <a:ea typeface="Calibri" panose="020F0502020204030204" pitchFamily="34" charset="0"/>
              <a:cs typeface="Shekasteh_Beta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7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940318" y="156794"/>
            <a:ext cx="37610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منافع خرید بلیط با تلفن همراه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  <a:p>
            <a:pPr algn="r" rtl="1"/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4960" y="987791"/>
            <a:ext cx="11206388" cy="95794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با توجه به مطالب گفته شده</a:t>
            </a:r>
          </a:p>
        </p:txBody>
      </p:sp>
      <p:sp>
        <p:nvSpPr>
          <p:cNvPr id="3" name="Rectangle 2"/>
          <p:cNvSpPr/>
          <p:nvPr/>
        </p:nvSpPr>
        <p:spPr>
          <a:xfrm>
            <a:off x="488217" y="2070714"/>
            <a:ext cx="11213131" cy="16219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در سطح ملی برای تقویت استفاده از ابزارهای الکترونیکی و در نتیجه بهبود خدمات برای شهروندان در حوزه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حمل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و نقل عمومی شرکت های حمل و نقل عمومی لازم است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488217" y="3857036"/>
            <a:ext cx="11213131" cy="95794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استفاده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از سیستم های الکترونیکی سازگار را تبلیغ کند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768" y="3995058"/>
            <a:ext cx="5356620" cy="277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7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378678" y="156794"/>
            <a:ext cx="1322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مدل 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TAM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390206" y="1028377"/>
            <a:ext cx="52870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مدل 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TAM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43000" y="1927150"/>
            <a:ext cx="9781445" cy="8190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مدل اولین بار توسط دیویس در سال 1989 در زمینه روانشناسی اجتماعی مطرح شده است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43000" y="2906342"/>
            <a:ext cx="9781445" cy="8190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مدل به صورت گسترده توسط محققان مورد استفاده قرار میگیرد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43000" y="3885534"/>
            <a:ext cx="9781445" cy="8190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TAM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از 2 تئوری پایه ای روانشناسی اجتماعی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TRA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و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TPB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به وجود آمده است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43000" y="4864726"/>
            <a:ext cx="9781445" cy="13401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TAM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یک مدل قدرتمند برای توضیح و پیشگویی رفتار اشخاص در زمینه تصمیم گیری و استفاده از یک تکنولوژی خاص میباشد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5309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378678" y="156794"/>
            <a:ext cx="1322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مدل 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TAM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39597" y="1333153"/>
            <a:ext cx="106319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مدل 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TAM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ادعا میکند که تصمیم یک فرد بر استفاده از تکنولوژی به 2 باور رفتاری بستگی دارد 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gray">
          <a:xfrm>
            <a:off x="6011792" y="2232744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gray">
          <a:xfrm>
            <a:off x="6011792" y="2232744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gray">
          <a:xfrm>
            <a:off x="6153080" y="2374032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gray">
          <a:xfrm>
            <a:off x="6154667" y="2377207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" name="Oval 14"/>
          <p:cNvSpPr>
            <a:spLocks noChangeArrowheads="1"/>
          </p:cNvSpPr>
          <p:nvPr/>
        </p:nvSpPr>
        <p:spPr bwMode="gray">
          <a:xfrm>
            <a:off x="6246742" y="2467694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4" name="Group 15"/>
          <p:cNvGrpSpPr>
            <a:grpSpLocks/>
          </p:cNvGrpSpPr>
          <p:nvPr/>
        </p:nvGrpSpPr>
        <p:grpSpPr bwMode="auto">
          <a:xfrm>
            <a:off x="6273730" y="2493094"/>
            <a:ext cx="1636712" cy="1636713"/>
            <a:chOff x="4166" y="1706"/>
            <a:chExt cx="1252" cy="1252"/>
          </a:xfrm>
        </p:grpSpPr>
        <p:sp>
          <p:nvSpPr>
            <p:cNvPr id="25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6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7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8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9" name="Oval 20"/>
          <p:cNvSpPr>
            <a:spLocks noChangeArrowheads="1"/>
          </p:cNvSpPr>
          <p:nvPr/>
        </p:nvSpPr>
        <p:spPr bwMode="gray">
          <a:xfrm>
            <a:off x="3530964" y="2221631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" name="Oval 21"/>
          <p:cNvSpPr>
            <a:spLocks noChangeArrowheads="1"/>
          </p:cNvSpPr>
          <p:nvPr/>
        </p:nvSpPr>
        <p:spPr bwMode="gray">
          <a:xfrm>
            <a:off x="3530964" y="2221631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Oval 22"/>
          <p:cNvSpPr>
            <a:spLocks noChangeArrowheads="1"/>
          </p:cNvSpPr>
          <p:nvPr/>
        </p:nvSpPr>
        <p:spPr bwMode="gray">
          <a:xfrm>
            <a:off x="3672252" y="2362919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2" name="Oval 23"/>
          <p:cNvSpPr>
            <a:spLocks noChangeArrowheads="1"/>
          </p:cNvSpPr>
          <p:nvPr/>
        </p:nvSpPr>
        <p:spPr bwMode="gray">
          <a:xfrm>
            <a:off x="3673839" y="2366094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" name="Oval 24"/>
          <p:cNvSpPr>
            <a:spLocks noChangeArrowheads="1"/>
          </p:cNvSpPr>
          <p:nvPr/>
        </p:nvSpPr>
        <p:spPr bwMode="gray">
          <a:xfrm>
            <a:off x="3765914" y="2456581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4" name="Group 25"/>
          <p:cNvGrpSpPr>
            <a:grpSpLocks/>
          </p:cNvGrpSpPr>
          <p:nvPr/>
        </p:nvGrpSpPr>
        <p:grpSpPr bwMode="auto">
          <a:xfrm>
            <a:off x="3792902" y="2475631"/>
            <a:ext cx="1636712" cy="1636713"/>
            <a:chOff x="4166" y="1706"/>
            <a:chExt cx="1252" cy="1252"/>
          </a:xfrm>
        </p:grpSpPr>
        <p:sp>
          <p:nvSpPr>
            <p:cNvPr id="35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6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9" name="Text Box 38"/>
          <p:cNvSpPr txBox="1">
            <a:spLocks noChangeArrowheads="1"/>
          </p:cNvSpPr>
          <p:nvPr/>
        </p:nvSpPr>
        <p:spPr bwMode="gray">
          <a:xfrm>
            <a:off x="6345444" y="3111395"/>
            <a:ext cx="14514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0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سودمندی</a:t>
            </a:r>
            <a:endParaRPr lang="en-US" altLang="en-US" sz="20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gray">
          <a:xfrm>
            <a:off x="3935776" y="3100283"/>
            <a:ext cx="13509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0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استفاده آسان</a:t>
            </a:r>
            <a:endParaRPr lang="en-US" altLang="en-US" sz="20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315728" y="4585537"/>
            <a:ext cx="9392127" cy="17245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rgbClr val="2C2C2C"/>
                </a:solidFill>
                <a:cs typeface="0 Bardiya Bold" panose="00000700000000000000" pitchFamily="2" charset="-78"/>
              </a:rPr>
              <a:t>سودمندی یک تکنولوژی تحت تاثیر آسانی استفاده از آن قرار دارد و هر چه استفاده از یک تکنولوژی برای فرد آسان تر باشد آن تکنولوژی برای فرد سودمند تر بنظر خواهد رسید</a:t>
            </a:r>
            <a:endParaRPr lang="en-US" sz="2400" dirty="0">
              <a:solidFill>
                <a:srgbClr val="2C2C2C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7622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471249" y="156794"/>
            <a:ext cx="2230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سختار چند کانالی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4" name="Group 88"/>
          <p:cNvGrpSpPr>
            <a:grpSpLocks/>
          </p:cNvGrpSpPr>
          <p:nvPr/>
        </p:nvGrpSpPr>
        <p:grpSpPr bwMode="auto">
          <a:xfrm>
            <a:off x="10421738" y="1579713"/>
            <a:ext cx="762000" cy="665162"/>
            <a:chOff x="1110" y="2656"/>
            <a:chExt cx="1549" cy="1351"/>
          </a:xfrm>
        </p:grpSpPr>
        <p:sp>
          <p:nvSpPr>
            <p:cNvPr id="25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8" name="Group 92"/>
          <p:cNvGrpSpPr>
            <a:grpSpLocks/>
          </p:cNvGrpSpPr>
          <p:nvPr/>
        </p:nvGrpSpPr>
        <p:grpSpPr bwMode="auto">
          <a:xfrm>
            <a:off x="10421738" y="2494113"/>
            <a:ext cx="762000" cy="665162"/>
            <a:chOff x="3174" y="2656"/>
            <a:chExt cx="1549" cy="1351"/>
          </a:xfrm>
        </p:grpSpPr>
        <p:sp>
          <p:nvSpPr>
            <p:cNvPr id="29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Line 96"/>
          <p:cNvSpPr>
            <a:spLocks noChangeShapeType="1"/>
          </p:cNvSpPr>
          <p:nvPr/>
        </p:nvSpPr>
        <p:spPr bwMode="auto">
          <a:xfrm flipV="1">
            <a:off x="4550229" y="2277260"/>
            <a:ext cx="5649685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3418116" y="1686668"/>
            <a:ext cx="67817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بخشی بزرگ از نیاز های مردم در حمل و نقل عمومی را مرتفع کند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4" name="Text Box 98"/>
          <p:cNvSpPr txBox="1">
            <a:spLocks noChangeArrowheads="1"/>
          </p:cNvSpPr>
          <p:nvPr/>
        </p:nvSpPr>
        <p:spPr bwMode="gray">
          <a:xfrm>
            <a:off x="10618588" y="167813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35" name="Line 99"/>
          <p:cNvSpPr>
            <a:spLocks noChangeShapeType="1"/>
          </p:cNvSpPr>
          <p:nvPr/>
        </p:nvSpPr>
        <p:spPr bwMode="auto">
          <a:xfrm>
            <a:off x="4567881" y="3188443"/>
            <a:ext cx="5625639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6" name="Text Box 100"/>
          <p:cNvSpPr txBox="1">
            <a:spLocks noChangeArrowheads="1"/>
          </p:cNvSpPr>
          <p:nvPr/>
        </p:nvSpPr>
        <p:spPr bwMode="auto">
          <a:xfrm>
            <a:off x="3799116" y="2601068"/>
            <a:ext cx="640079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باید تبادل اطلاعات به صورت گسترده و هم زمان را داشته باشد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7" name="Text Box 101"/>
          <p:cNvSpPr txBox="1">
            <a:spLocks noChangeArrowheads="1"/>
          </p:cNvSpPr>
          <p:nvPr/>
        </p:nvSpPr>
        <p:spPr bwMode="gray">
          <a:xfrm>
            <a:off x="10618588" y="259253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142999" y="688159"/>
            <a:ext cx="9392127" cy="6713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 توجه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به مطالبی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که در باره مدل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TAM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گفته شده اپلیکیشن تیکت موبایل ما باید توانایی :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6" name="Group 88"/>
          <p:cNvGrpSpPr>
            <a:grpSpLocks/>
          </p:cNvGrpSpPr>
          <p:nvPr/>
        </p:nvGrpSpPr>
        <p:grpSpPr bwMode="auto">
          <a:xfrm>
            <a:off x="10415343" y="3419837"/>
            <a:ext cx="762000" cy="665162"/>
            <a:chOff x="1110" y="2656"/>
            <a:chExt cx="1549" cy="1351"/>
          </a:xfrm>
        </p:grpSpPr>
        <p:sp>
          <p:nvSpPr>
            <p:cNvPr id="47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0" name="Line 96"/>
          <p:cNvSpPr>
            <a:spLocks noChangeShapeType="1"/>
          </p:cNvSpPr>
          <p:nvPr/>
        </p:nvSpPr>
        <p:spPr bwMode="auto">
          <a:xfrm>
            <a:off x="4561487" y="4114167"/>
            <a:ext cx="5632034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51" name="Text Box 97"/>
          <p:cNvSpPr txBox="1">
            <a:spLocks noChangeArrowheads="1"/>
          </p:cNvSpPr>
          <p:nvPr/>
        </p:nvSpPr>
        <p:spPr bwMode="auto">
          <a:xfrm>
            <a:off x="3418116" y="3526792"/>
            <a:ext cx="67754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باید توانایی ایجاد </a:t>
            </a:r>
            <a:r>
              <a:rPr lang="fa-IR" sz="2400" dirty="0" smtClean="0">
                <a:solidFill>
                  <a:srgbClr val="70AD47"/>
                </a:solidFill>
                <a:cs typeface="0 Bardiya Bold" panose="00000700000000000000" pitchFamily="2" charset="-78"/>
              </a:rPr>
              <a:t>تمایز زمانی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مکانی و </a:t>
            </a:r>
            <a:r>
              <a:rPr lang="fa-IR" sz="2400" dirty="0" smtClean="0">
                <a:solidFill>
                  <a:srgbClr val="70AD47"/>
                </a:solidFill>
                <a:cs typeface="0 Bardiya Bold" panose="00000700000000000000" pitchFamily="2" charset="-78"/>
              </a:rPr>
              <a:t>خرید از راه دور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را داشته باشد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2" name="Text Box 98"/>
          <p:cNvSpPr txBox="1">
            <a:spLocks noChangeArrowheads="1"/>
          </p:cNvSpPr>
          <p:nvPr/>
        </p:nvSpPr>
        <p:spPr bwMode="gray">
          <a:xfrm>
            <a:off x="10619121" y="3518262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 smtClean="0"/>
              <a:t>3</a:t>
            </a:r>
            <a:endParaRPr lang="en-US" altLang="en-US" sz="2400" b="1" dirty="0"/>
          </a:p>
        </p:txBody>
      </p:sp>
      <p:sp>
        <p:nvSpPr>
          <p:cNvPr id="53" name="Rectangle 52"/>
          <p:cNvSpPr/>
          <p:nvPr/>
        </p:nvSpPr>
        <p:spPr>
          <a:xfrm>
            <a:off x="1143000" y="4441665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اگر چه اپلیکیشن تیکت موبایل طراحی شده توانایی ایجاد مزایای زیادی برای کاربران دارد ولی خروجی آن وابستگی زیادی به دانش مشتری دارد و باعث محدود شدن آن به مشتریان ماهر تر میشود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143000" y="5665727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برای همین ما سعی کردیم تا اپلیکیشن تیکت موبایل را به صورت قابل توجهی ساده طراحی کنیم تا کاربران کم تر ماهر نیز بتوانند از آن استفاده کنند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91" y="1359516"/>
            <a:ext cx="40481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2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735471" y="156794"/>
            <a:ext cx="2965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مدل انتشار خلاقیت </a:t>
            </a:r>
            <a:r>
              <a:rPr lang="en-US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DOI</a:t>
            </a: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390206" y="1442034"/>
            <a:ext cx="5287031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مدل انتشار خلاقیت 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DOI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43000" y="2340807"/>
            <a:ext cx="9781445" cy="8190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یکی از قدیمی ترین نظریه های روانشناسی اجتماعی است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43000" y="3319999"/>
            <a:ext cx="9781445" cy="8190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به چگونگی پخش شدن یک ایده نو در سازمان ها و شبکه های اجتماعی میپردازد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43000" y="4299191"/>
            <a:ext cx="9781445" cy="81908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این مدل در سال 1995 توسط روگرز مطرح شده است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63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735471" y="156794"/>
            <a:ext cx="2965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مدل انتشار خلاقیت </a:t>
            </a:r>
            <a:r>
              <a:rPr lang="en-US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DOI</a:t>
            </a: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143001" y="840104"/>
            <a:ext cx="9781445" cy="13183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 توجه به مدل انتشار نوآوری ، برای اینکه یک نوآوری از سایر نو آوری ها سریعتر مورد قبول واقع شود باید قابلیت های زیر را داشته باشند 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" name="Flowchart: Alternate Process 2"/>
          <p:cNvSpPr/>
          <p:nvPr/>
        </p:nvSpPr>
        <p:spPr>
          <a:xfrm>
            <a:off x="7917329" y="2409673"/>
            <a:ext cx="3007117" cy="73546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مزیت نسبی و سود</a:t>
            </a:r>
            <a:endParaRPr lang="en-US" dirty="0"/>
          </a:p>
        </p:txBody>
      </p:sp>
      <p:sp>
        <p:nvSpPr>
          <p:cNvPr id="20" name="Flowchart: Alternate Process 19"/>
          <p:cNvSpPr/>
          <p:nvPr/>
        </p:nvSpPr>
        <p:spPr>
          <a:xfrm>
            <a:off x="7917324" y="5031220"/>
            <a:ext cx="3007117" cy="73546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سازگاری</a:t>
            </a:r>
            <a:endParaRPr lang="en-US" dirty="0"/>
          </a:p>
        </p:txBody>
      </p:sp>
      <p:sp>
        <p:nvSpPr>
          <p:cNvPr id="21" name="Flowchart: Alternate Process 20"/>
          <p:cNvSpPr/>
          <p:nvPr/>
        </p:nvSpPr>
        <p:spPr>
          <a:xfrm>
            <a:off x="7917323" y="5905069"/>
            <a:ext cx="3007117" cy="73546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پیچیدگی « سادگی »</a:t>
            </a:r>
            <a:endParaRPr lang="en-US" dirty="0"/>
          </a:p>
        </p:txBody>
      </p:sp>
      <p:sp>
        <p:nvSpPr>
          <p:cNvPr id="22" name="Flowchart: Alternate Process 21"/>
          <p:cNvSpPr/>
          <p:nvPr/>
        </p:nvSpPr>
        <p:spPr>
          <a:xfrm>
            <a:off x="7917325" y="3283522"/>
            <a:ext cx="3007117" cy="73546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قابلیت آزمون پذیری</a:t>
            </a:r>
            <a:endParaRPr lang="en-US" dirty="0"/>
          </a:p>
        </p:txBody>
      </p:sp>
      <p:sp>
        <p:nvSpPr>
          <p:cNvPr id="23" name="Flowchart: Alternate Process 22"/>
          <p:cNvSpPr/>
          <p:nvPr/>
        </p:nvSpPr>
        <p:spPr>
          <a:xfrm>
            <a:off x="7917324" y="4157371"/>
            <a:ext cx="3007117" cy="73546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قابلیت مشاهده پذیری</a:t>
            </a:r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785" y="4140387"/>
            <a:ext cx="4904537" cy="2500149"/>
          </a:xfrm>
          <a:prstGeom prst="rect">
            <a:avLst/>
          </a:prstGeom>
        </p:spPr>
      </p:pic>
      <p:sp>
        <p:nvSpPr>
          <p:cNvPr id="25" name="Flowchart: Alternate Process 24"/>
          <p:cNvSpPr/>
          <p:nvPr/>
        </p:nvSpPr>
        <p:spPr>
          <a:xfrm>
            <a:off x="1143000" y="2409673"/>
            <a:ext cx="6544887" cy="1532376"/>
          </a:xfrm>
          <a:prstGeom prst="flowChartAlternateProcess">
            <a:avLst/>
          </a:prstGeom>
          <a:solidFill>
            <a:srgbClr val="70AD47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طراحی و ساخت اپلکیشن تیکت موبایل سعی کردم موارد ذکر شده را رعایت کنیم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76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735471" y="156794"/>
            <a:ext cx="2965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مدل انتشار خلاقیت </a:t>
            </a:r>
            <a:r>
              <a:rPr lang="en-US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DOI</a:t>
            </a: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08749" y="765332"/>
            <a:ext cx="763945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تئوری یکپارچه پذیرش و استفاده از فناوری 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UTAUT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54814" y="1615939"/>
            <a:ext cx="10536060" cy="6686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تئوری عوامل ضروری در رابطه با پیش بینی تمایل رفتاری بر استفاده از یک فناوری را برسی میکند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54814" y="2411666"/>
            <a:ext cx="10536060" cy="6686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تئوری عوامل مهم در مدل های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TAM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و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DOI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را در بر میگیرد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854814" y="3208353"/>
            <a:ext cx="10536060" cy="66864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مدل به 3 بخش تقسیم میشود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0" name="Flowchart: Alternate Process 19"/>
          <p:cNvSpPr/>
          <p:nvPr/>
        </p:nvSpPr>
        <p:spPr>
          <a:xfrm>
            <a:off x="8383757" y="4005040"/>
            <a:ext cx="3007117" cy="73546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عوامل 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تمایل 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به استفاده</a:t>
            </a:r>
            <a:endParaRPr lang="en-US" dirty="0"/>
          </a:p>
        </p:txBody>
      </p:sp>
      <p:sp>
        <p:nvSpPr>
          <p:cNvPr id="21" name="Flowchart: Alternate Process 20"/>
          <p:cNvSpPr/>
          <p:nvPr/>
        </p:nvSpPr>
        <p:spPr>
          <a:xfrm>
            <a:off x="854814" y="4005040"/>
            <a:ext cx="3007117" cy="73546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متغییر های متوسط</a:t>
            </a:r>
            <a:endParaRPr lang="en-US" dirty="0"/>
          </a:p>
        </p:txBody>
      </p:sp>
      <p:sp>
        <p:nvSpPr>
          <p:cNvPr id="22" name="Flowchart: Alternate Process 21"/>
          <p:cNvSpPr/>
          <p:nvPr/>
        </p:nvSpPr>
        <p:spPr>
          <a:xfrm>
            <a:off x="4780586" y="4005040"/>
            <a:ext cx="3007117" cy="735467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عوامل رفتار استفاده</a:t>
            </a:r>
            <a:endParaRPr lang="en-US" dirty="0"/>
          </a:p>
        </p:txBody>
      </p:sp>
      <p:sp>
        <p:nvSpPr>
          <p:cNvPr id="23" name="Flowchart: Alternate Process 22"/>
          <p:cNvSpPr/>
          <p:nvPr/>
        </p:nvSpPr>
        <p:spPr>
          <a:xfrm>
            <a:off x="8383757" y="4868548"/>
            <a:ext cx="3007117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انتظار عملکرد</a:t>
            </a:r>
            <a:endParaRPr lang="en-US" dirty="0"/>
          </a:p>
        </p:txBody>
      </p:sp>
      <p:sp>
        <p:nvSpPr>
          <p:cNvPr id="26" name="Flowchart: Alternate Process 25"/>
          <p:cNvSpPr/>
          <p:nvPr/>
        </p:nvSpPr>
        <p:spPr>
          <a:xfrm>
            <a:off x="8383756" y="5511391"/>
            <a:ext cx="3007117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انتظار تلاش</a:t>
            </a:r>
            <a:endParaRPr lang="en-US" dirty="0"/>
          </a:p>
        </p:txBody>
      </p:sp>
      <p:sp>
        <p:nvSpPr>
          <p:cNvPr id="27" name="Flowchart: Alternate Process 26"/>
          <p:cNvSpPr/>
          <p:nvPr/>
        </p:nvSpPr>
        <p:spPr>
          <a:xfrm>
            <a:off x="8383756" y="6154234"/>
            <a:ext cx="3007117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دانش اجتماعی</a:t>
            </a:r>
            <a:endParaRPr lang="en-US" dirty="0"/>
          </a:p>
        </p:txBody>
      </p:sp>
      <p:sp>
        <p:nvSpPr>
          <p:cNvPr id="28" name="Flowchart: Alternate Process 27"/>
          <p:cNvSpPr/>
          <p:nvPr/>
        </p:nvSpPr>
        <p:spPr>
          <a:xfrm>
            <a:off x="4780587" y="4868548"/>
            <a:ext cx="3007117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تمایل رفتاری</a:t>
            </a:r>
            <a:endParaRPr lang="en-US" dirty="0"/>
          </a:p>
        </p:txBody>
      </p:sp>
      <p:sp>
        <p:nvSpPr>
          <p:cNvPr id="29" name="Flowchart: Alternate Process 28"/>
          <p:cNvSpPr/>
          <p:nvPr/>
        </p:nvSpPr>
        <p:spPr>
          <a:xfrm>
            <a:off x="4780586" y="5511391"/>
            <a:ext cx="3007117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شرایط تسهیل کننده</a:t>
            </a:r>
            <a:endParaRPr lang="en-US" dirty="0"/>
          </a:p>
        </p:txBody>
      </p:sp>
      <p:sp>
        <p:nvSpPr>
          <p:cNvPr id="31" name="Flowchart: Alternate Process 30"/>
          <p:cNvSpPr/>
          <p:nvPr/>
        </p:nvSpPr>
        <p:spPr>
          <a:xfrm>
            <a:off x="854814" y="4868548"/>
            <a:ext cx="3007117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جنسیت و سن</a:t>
            </a:r>
            <a:endParaRPr lang="en-US" dirty="0"/>
          </a:p>
        </p:txBody>
      </p:sp>
      <p:sp>
        <p:nvSpPr>
          <p:cNvPr id="32" name="Flowchart: Alternate Process 31"/>
          <p:cNvSpPr/>
          <p:nvPr/>
        </p:nvSpPr>
        <p:spPr>
          <a:xfrm>
            <a:off x="854813" y="5511391"/>
            <a:ext cx="3007117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تجربه</a:t>
            </a:r>
            <a:endParaRPr lang="en-US" dirty="0"/>
          </a:p>
        </p:txBody>
      </p:sp>
      <p:sp>
        <p:nvSpPr>
          <p:cNvPr id="33" name="Flowchart: Alternate Process 32"/>
          <p:cNvSpPr/>
          <p:nvPr/>
        </p:nvSpPr>
        <p:spPr>
          <a:xfrm>
            <a:off x="854813" y="6154234"/>
            <a:ext cx="3007117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اراده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7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735471" y="156794"/>
            <a:ext cx="29658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مدل انتشار خلاقیت </a:t>
            </a:r>
            <a:r>
              <a:rPr lang="en-US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DOI</a:t>
            </a: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645428" y="746500"/>
            <a:ext cx="63586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مهم ترین عوامل خدمات پرداخت شامل موارد زیر است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3" name="Flowchart: Alternate Process 22"/>
          <p:cNvSpPr/>
          <p:nvPr/>
        </p:nvSpPr>
        <p:spPr>
          <a:xfrm>
            <a:off x="8196943" y="1650869"/>
            <a:ext cx="3807165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امنیت هزینه</a:t>
            </a:r>
            <a:endParaRPr lang="en-US" dirty="0"/>
          </a:p>
        </p:txBody>
      </p:sp>
      <p:sp>
        <p:nvSpPr>
          <p:cNvPr id="26" name="Flowchart: Alternate Process 25"/>
          <p:cNvSpPr/>
          <p:nvPr/>
        </p:nvSpPr>
        <p:spPr>
          <a:xfrm>
            <a:off x="8196942" y="2293712"/>
            <a:ext cx="3807165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سرعت تراکنش</a:t>
            </a:r>
            <a:endParaRPr lang="en-US" dirty="0"/>
          </a:p>
        </p:txBody>
      </p:sp>
      <p:sp>
        <p:nvSpPr>
          <p:cNvPr id="27" name="Flowchart: Alternate Process 26"/>
          <p:cNvSpPr/>
          <p:nvPr/>
        </p:nvSpPr>
        <p:spPr>
          <a:xfrm>
            <a:off x="8196942" y="2936555"/>
            <a:ext cx="3807165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حریم خصوصی</a:t>
            </a:r>
            <a:endParaRPr lang="en-US" dirty="0"/>
          </a:p>
        </p:txBody>
      </p:sp>
      <p:sp>
        <p:nvSpPr>
          <p:cNvPr id="30" name="Flowchart: Alternate Process 29"/>
          <p:cNvSpPr/>
          <p:nvPr/>
        </p:nvSpPr>
        <p:spPr>
          <a:xfrm>
            <a:off x="8196943" y="3584419"/>
            <a:ext cx="3807165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کیفیت سیستم</a:t>
            </a:r>
            <a:endParaRPr lang="en-US" dirty="0"/>
          </a:p>
        </p:txBody>
      </p:sp>
      <p:sp>
        <p:nvSpPr>
          <p:cNvPr id="34" name="Flowchart: Alternate Process 33"/>
          <p:cNvSpPr/>
          <p:nvPr/>
        </p:nvSpPr>
        <p:spPr>
          <a:xfrm>
            <a:off x="8196942" y="4227262"/>
            <a:ext cx="3807165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ریسک فناوری</a:t>
            </a:r>
            <a:endParaRPr lang="en-US" dirty="0"/>
          </a:p>
        </p:txBody>
      </p:sp>
      <p:sp>
        <p:nvSpPr>
          <p:cNvPr id="35" name="Flowchart: Alternate Process 34"/>
          <p:cNvSpPr/>
          <p:nvPr/>
        </p:nvSpPr>
        <p:spPr>
          <a:xfrm>
            <a:off x="8196942" y="4870105"/>
            <a:ext cx="3807165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سهولت استفاده</a:t>
            </a:r>
            <a:endParaRPr lang="en-US" dirty="0"/>
          </a:p>
        </p:txBody>
      </p:sp>
      <p:sp>
        <p:nvSpPr>
          <p:cNvPr id="36" name="Flowchart: Alternate Process 35"/>
          <p:cNvSpPr/>
          <p:nvPr/>
        </p:nvSpPr>
        <p:spPr>
          <a:xfrm>
            <a:off x="8196942" y="5512948"/>
            <a:ext cx="3807165" cy="514802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هزینه و سازگاری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264683" y="1686557"/>
            <a:ext cx="7645272" cy="11219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که هر کدام از موارد نام برده اگر وجود نداشته باشد باعث تاثیر منفی در تمایل افراد به استفاده از اپلیکیشن تیکت موبایل طراحی شده میشود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97" y="2293712"/>
            <a:ext cx="6666939" cy="456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0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963372" y="156794"/>
            <a:ext cx="173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پرداخت </a:t>
            </a:r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سیار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974" y="16382"/>
            <a:ext cx="5279026" cy="6841618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892167" y="918849"/>
            <a:ext cx="61855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پرداخت سیار شامل پرداخت هزینه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برای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2" name="Oval 5"/>
          <p:cNvSpPr>
            <a:spLocks noChangeArrowheads="1"/>
          </p:cNvSpPr>
          <p:nvPr/>
        </p:nvSpPr>
        <p:spPr bwMode="gray">
          <a:xfrm>
            <a:off x="5303105" y="2026662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" name="Oval 6"/>
          <p:cNvSpPr>
            <a:spLocks noChangeArrowheads="1"/>
          </p:cNvSpPr>
          <p:nvPr/>
        </p:nvSpPr>
        <p:spPr bwMode="gray">
          <a:xfrm>
            <a:off x="5303105" y="2026662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" name="Oval 7"/>
          <p:cNvSpPr>
            <a:spLocks noChangeArrowheads="1"/>
          </p:cNvSpPr>
          <p:nvPr/>
        </p:nvSpPr>
        <p:spPr bwMode="gray">
          <a:xfrm>
            <a:off x="5444392" y="2167950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5" name="Oval 8"/>
          <p:cNvSpPr>
            <a:spLocks noChangeArrowheads="1"/>
          </p:cNvSpPr>
          <p:nvPr/>
        </p:nvSpPr>
        <p:spPr bwMode="gray">
          <a:xfrm>
            <a:off x="5476142" y="2179062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6" name="Oval 9"/>
          <p:cNvSpPr>
            <a:spLocks noChangeArrowheads="1"/>
          </p:cNvSpPr>
          <p:nvPr/>
        </p:nvSpPr>
        <p:spPr bwMode="gray">
          <a:xfrm>
            <a:off x="5545992" y="2261612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7" name="Oval 10"/>
          <p:cNvSpPr>
            <a:spLocks noChangeArrowheads="1"/>
          </p:cNvSpPr>
          <p:nvPr/>
        </p:nvSpPr>
        <p:spPr bwMode="gray">
          <a:xfrm>
            <a:off x="2822277" y="2026662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" name="Oval 11"/>
          <p:cNvSpPr>
            <a:spLocks noChangeArrowheads="1"/>
          </p:cNvSpPr>
          <p:nvPr/>
        </p:nvSpPr>
        <p:spPr bwMode="gray">
          <a:xfrm>
            <a:off x="2822277" y="2026662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9" name="Oval 12"/>
          <p:cNvSpPr>
            <a:spLocks noChangeArrowheads="1"/>
          </p:cNvSpPr>
          <p:nvPr/>
        </p:nvSpPr>
        <p:spPr bwMode="gray">
          <a:xfrm>
            <a:off x="2963565" y="2167950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" name="Oval 13"/>
          <p:cNvSpPr>
            <a:spLocks noChangeArrowheads="1"/>
          </p:cNvSpPr>
          <p:nvPr/>
        </p:nvSpPr>
        <p:spPr bwMode="gray">
          <a:xfrm>
            <a:off x="2965152" y="2171125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2" name="Oval 14"/>
          <p:cNvSpPr>
            <a:spLocks noChangeArrowheads="1"/>
          </p:cNvSpPr>
          <p:nvPr/>
        </p:nvSpPr>
        <p:spPr bwMode="gray">
          <a:xfrm>
            <a:off x="3057227" y="2261612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63" name="Group 15"/>
          <p:cNvGrpSpPr>
            <a:grpSpLocks/>
          </p:cNvGrpSpPr>
          <p:nvPr/>
        </p:nvGrpSpPr>
        <p:grpSpPr bwMode="auto">
          <a:xfrm>
            <a:off x="3084215" y="2287012"/>
            <a:ext cx="1636712" cy="1636713"/>
            <a:chOff x="4166" y="1706"/>
            <a:chExt cx="1252" cy="1252"/>
          </a:xfrm>
        </p:grpSpPr>
        <p:sp>
          <p:nvSpPr>
            <p:cNvPr id="64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5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6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7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68" name="Oval 20"/>
          <p:cNvSpPr>
            <a:spLocks noChangeArrowheads="1"/>
          </p:cNvSpPr>
          <p:nvPr/>
        </p:nvSpPr>
        <p:spPr bwMode="gray">
          <a:xfrm>
            <a:off x="341449" y="2015549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9" name="Oval 21"/>
          <p:cNvSpPr>
            <a:spLocks noChangeArrowheads="1"/>
          </p:cNvSpPr>
          <p:nvPr/>
        </p:nvSpPr>
        <p:spPr bwMode="gray">
          <a:xfrm>
            <a:off x="341449" y="2015549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0" name="Oval 22"/>
          <p:cNvSpPr>
            <a:spLocks noChangeArrowheads="1"/>
          </p:cNvSpPr>
          <p:nvPr/>
        </p:nvSpPr>
        <p:spPr bwMode="gray">
          <a:xfrm>
            <a:off x="482737" y="2156837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1" name="Oval 23"/>
          <p:cNvSpPr>
            <a:spLocks noChangeArrowheads="1"/>
          </p:cNvSpPr>
          <p:nvPr/>
        </p:nvSpPr>
        <p:spPr bwMode="gray">
          <a:xfrm>
            <a:off x="484324" y="2160012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2" name="Oval 24"/>
          <p:cNvSpPr>
            <a:spLocks noChangeArrowheads="1"/>
          </p:cNvSpPr>
          <p:nvPr/>
        </p:nvSpPr>
        <p:spPr bwMode="gray">
          <a:xfrm>
            <a:off x="576399" y="2250499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73" name="Group 25"/>
          <p:cNvGrpSpPr>
            <a:grpSpLocks/>
          </p:cNvGrpSpPr>
          <p:nvPr/>
        </p:nvGrpSpPr>
        <p:grpSpPr bwMode="auto">
          <a:xfrm>
            <a:off x="603387" y="2269549"/>
            <a:ext cx="1636712" cy="1636713"/>
            <a:chOff x="4166" y="1706"/>
            <a:chExt cx="1252" cy="1252"/>
          </a:xfrm>
        </p:grpSpPr>
        <p:sp>
          <p:nvSpPr>
            <p:cNvPr id="74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5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6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7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78" name="Group 30"/>
          <p:cNvGrpSpPr>
            <a:grpSpLocks/>
          </p:cNvGrpSpPr>
          <p:nvPr/>
        </p:nvGrpSpPr>
        <p:grpSpPr bwMode="auto">
          <a:xfrm>
            <a:off x="5576155" y="2280662"/>
            <a:ext cx="1636712" cy="1636713"/>
            <a:chOff x="4166" y="1706"/>
            <a:chExt cx="1252" cy="1252"/>
          </a:xfrm>
        </p:grpSpPr>
        <p:sp>
          <p:nvSpPr>
            <p:cNvPr id="79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0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1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2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83" name="Text Box 38"/>
          <p:cNvSpPr txBox="1">
            <a:spLocks noChangeArrowheads="1"/>
          </p:cNvSpPr>
          <p:nvPr/>
        </p:nvSpPr>
        <p:spPr bwMode="gray">
          <a:xfrm>
            <a:off x="3176846" y="2863423"/>
            <a:ext cx="14514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خدمات</a:t>
            </a:r>
            <a:endParaRPr lang="en-US" altLang="en-US" sz="2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84" name="Text Box 39"/>
          <p:cNvSpPr txBox="1">
            <a:spLocks noChangeArrowheads="1"/>
          </p:cNvSpPr>
          <p:nvPr/>
        </p:nvSpPr>
        <p:spPr bwMode="gray">
          <a:xfrm>
            <a:off x="698387" y="2887235"/>
            <a:ext cx="13509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قبوض</a:t>
            </a:r>
            <a:endParaRPr lang="en-US" altLang="en-US" sz="2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85" name="Text Box 40"/>
          <p:cNvSpPr txBox="1">
            <a:spLocks noChangeArrowheads="1"/>
          </p:cNvSpPr>
          <p:nvPr/>
        </p:nvSpPr>
        <p:spPr bwMode="gray">
          <a:xfrm>
            <a:off x="6020355" y="2868185"/>
            <a:ext cx="7521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کالاها</a:t>
            </a:r>
            <a:endParaRPr lang="en-US" altLang="en-US" sz="2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16239" y="4534035"/>
            <a:ext cx="63862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با استفاده از یک دستگاه همراه میشود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که از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اینترنت بی سیم یا دیگر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فناوری های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ارتباطی استفاده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میکند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546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963372" y="156794"/>
            <a:ext cx="173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پرداخت سیار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005" y="1128764"/>
            <a:ext cx="1161572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یا به عبارت دیگر پرداخت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همراه هرگونه تراکنش الکترونیکی یا تبادل اطلاعات است که با استفاده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از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48803" y="3538717"/>
            <a:ext cx="9392127" cy="6715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یک دستگاه همراه و شبکه های همراه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14250" y="4305484"/>
            <a:ext cx="82612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انجام شود و به انتقال ارزش حقیقی یا مفهومی در تبادل با اطلاعات، خدمات یا کالاها بیانجامد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0389" y="1706775"/>
            <a:ext cx="3205245" cy="202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7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005" y="1122317"/>
            <a:ext cx="116157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این پژوهش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میزان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پذیرش و استفاده از پرداختهای همراه را با تمرکز بر فناوری های بلیط تلفن همراه در محیط حمل و نقل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عمومی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بررسی کرده ایم 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241" y="2866540"/>
            <a:ext cx="3897250" cy="25896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326534" y="5815431"/>
            <a:ext cx="1161572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سپس سعی بر پیاده سازی و اجرای آن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نموده ایم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861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748506" y="156794"/>
            <a:ext cx="19528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پرداخت همراه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  <a:p>
            <a:pPr algn="r" rtl="1"/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260537" y="1504653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رایج ترین نوع پرداخت همراه خرید بلیط است که شامل ریزپرداخت ها میشود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60536" y="2845760"/>
            <a:ext cx="9392127" cy="17245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>
                <a:solidFill>
                  <a:srgbClr val="2C2C2C"/>
                </a:solidFill>
                <a:cs typeface="0 Bardiya Bold" panose="00000700000000000000" pitchFamily="2" charset="-78"/>
              </a:rPr>
              <a:t>سیستم های ریزپرداخت سیستمهای الکترونیکی پرداختی هستند که انتقال پول با ارزش کم را برای تراکنش های کم هزینه پشتیبانی می کنند</a:t>
            </a:r>
            <a:endParaRPr lang="en-US" sz="2400" dirty="0">
              <a:solidFill>
                <a:srgbClr val="2C2C2C"/>
              </a:solidFill>
              <a:cs typeface="0 Bardiya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60536" y="4811904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ریزپرداخت ها با سرعت لحظه ای انجام شده و خطر از دست دادن پول در آنها بسیار کم است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215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940382" y="156794"/>
            <a:ext cx="3760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منافع خرید بلیط با تلفن همراه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968" y="3873259"/>
            <a:ext cx="2984739" cy="2984739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1436500" y="862798"/>
            <a:ext cx="91139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نتایج خرید بلیط همراه به میزان زیادی به مهارتها و دانایی مشتری بستگی دارد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invGray">
          <a:xfrm rot="17973186">
            <a:off x="6205293" y="283565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AutoShape 4"/>
          <p:cNvSpPr>
            <a:spLocks noChangeArrowheads="1"/>
          </p:cNvSpPr>
          <p:nvPr/>
        </p:nvSpPr>
        <p:spPr bwMode="invGray">
          <a:xfrm rot="3465783">
            <a:off x="6205294" y="4999418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AutoShape 5"/>
          <p:cNvSpPr>
            <a:spLocks noChangeArrowheads="1"/>
          </p:cNvSpPr>
          <p:nvPr/>
        </p:nvSpPr>
        <p:spPr bwMode="invGray">
          <a:xfrm rot="14369022">
            <a:off x="4986093" y="291185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AutoShape 6"/>
          <p:cNvSpPr>
            <a:spLocks noChangeArrowheads="1"/>
          </p:cNvSpPr>
          <p:nvPr/>
        </p:nvSpPr>
        <p:spPr bwMode="invGray">
          <a:xfrm rot="7535209">
            <a:off x="4947993" y="496608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AutoShape 7"/>
          <p:cNvSpPr>
            <a:spLocks noChangeArrowheads="1"/>
          </p:cNvSpPr>
          <p:nvPr/>
        </p:nvSpPr>
        <p:spPr bwMode="invGray">
          <a:xfrm>
            <a:off x="6783937" y="3963575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AutoShape 8"/>
          <p:cNvSpPr>
            <a:spLocks noChangeArrowheads="1"/>
          </p:cNvSpPr>
          <p:nvPr/>
        </p:nvSpPr>
        <p:spPr bwMode="invGray">
          <a:xfrm rot="10800000">
            <a:off x="4374112" y="3957225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Oval 9"/>
          <p:cNvSpPr>
            <a:spLocks noChangeArrowheads="1"/>
          </p:cNvSpPr>
          <p:nvPr/>
        </p:nvSpPr>
        <p:spPr bwMode="black">
          <a:xfrm>
            <a:off x="4120112" y="2195100"/>
            <a:ext cx="3743325" cy="3744912"/>
          </a:xfrm>
          <a:prstGeom prst="ellipse">
            <a:avLst/>
          </a:prstGeom>
          <a:noFill/>
          <a:ln w="38100" algn="ctr">
            <a:solidFill>
              <a:srgbClr val="00B0F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64" name="Group 10"/>
          <p:cNvGrpSpPr>
            <a:grpSpLocks/>
          </p:cNvGrpSpPr>
          <p:nvPr/>
        </p:nvGrpSpPr>
        <p:grpSpPr bwMode="auto">
          <a:xfrm>
            <a:off x="4856712" y="2253837"/>
            <a:ext cx="360363" cy="360363"/>
            <a:chOff x="1973" y="1706"/>
            <a:chExt cx="227" cy="227"/>
          </a:xfrm>
        </p:grpSpPr>
        <p:sp>
          <p:nvSpPr>
            <p:cNvPr id="65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7" name="Group 13"/>
          <p:cNvGrpSpPr>
            <a:grpSpLocks/>
          </p:cNvGrpSpPr>
          <p:nvPr/>
        </p:nvGrpSpPr>
        <p:grpSpPr bwMode="auto">
          <a:xfrm>
            <a:off x="3912150" y="3909600"/>
            <a:ext cx="360362" cy="360362"/>
            <a:chOff x="1565" y="2659"/>
            <a:chExt cx="227" cy="227"/>
          </a:xfrm>
        </p:grpSpPr>
        <p:sp>
          <p:nvSpPr>
            <p:cNvPr id="68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9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0" name="Group 16"/>
          <p:cNvGrpSpPr>
            <a:grpSpLocks/>
          </p:cNvGrpSpPr>
          <p:nvPr/>
        </p:nvGrpSpPr>
        <p:grpSpPr bwMode="auto">
          <a:xfrm>
            <a:off x="4775750" y="5452650"/>
            <a:ext cx="360362" cy="360362"/>
            <a:chOff x="2109" y="3612"/>
            <a:chExt cx="227" cy="227"/>
          </a:xfrm>
        </p:grpSpPr>
        <p:sp>
          <p:nvSpPr>
            <p:cNvPr id="71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3" name="Group 19"/>
          <p:cNvGrpSpPr>
            <a:grpSpLocks/>
          </p:cNvGrpSpPr>
          <p:nvPr/>
        </p:nvGrpSpPr>
        <p:grpSpPr bwMode="auto">
          <a:xfrm>
            <a:off x="6706150" y="2233200"/>
            <a:ext cx="360362" cy="360362"/>
            <a:chOff x="3470" y="1706"/>
            <a:chExt cx="227" cy="227"/>
          </a:xfrm>
        </p:grpSpPr>
        <p:sp>
          <p:nvSpPr>
            <p:cNvPr id="74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5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6" name="Group 22"/>
          <p:cNvGrpSpPr>
            <a:grpSpLocks/>
          </p:cNvGrpSpPr>
          <p:nvPr/>
        </p:nvGrpSpPr>
        <p:grpSpPr bwMode="auto">
          <a:xfrm>
            <a:off x="7655475" y="3909600"/>
            <a:ext cx="360362" cy="360362"/>
            <a:chOff x="3923" y="2659"/>
            <a:chExt cx="227" cy="227"/>
          </a:xfrm>
        </p:grpSpPr>
        <p:sp>
          <p:nvSpPr>
            <p:cNvPr id="77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9" name="Group 25"/>
          <p:cNvGrpSpPr>
            <a:grpSpLocks/>
          </p:cNvGrpSpPr>
          <p:nvPr/>
        </p:nvGrpSpPr>
        <p:grpSpPr bwMode="auto">
          <a:xfrm>
            <a:off x="6761712" y="5509800"/>
            <a:ext cx="360363" cy="360362"/>
            <a:chOff x="3515" y="3521"/>
            <a:chExt cx="227" cy="227"/>
          </a:xfrm>
        </p:grpSpPr>
        <p:sp>
          <p:nvSpPr>
            <p:cNvPr id="80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2" name="Oval 28"/>
          <p:cNvSpPr>
            <a:spLocks noChangeArrowheads="1"/>
          </p:cNvSpPr>
          <p:nvPr/>
        </p:nvSpPr>
        <p:spPr bwMode="gray">
          <a:xfrm>
            <a:off x="5051975" y="3147600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3" name="Oval 29"/>
          <p:cNvSpPr>
            <a:spLocks noChangeArrowheads="1"/>
          </p:cNvSpPr>
          <p:nvPr/>
        </p:nvSpPr>
        <p:spPr bwMode="gray">
          <a:xfrm>
            <a:off x="5056737" y="3153950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4" name="Oval 30"/>
          <p:cNvSpPr>
            <a:spLocks noChangeArrowheads="1"/>
          </p:cNvSpPr>
          <p:nvPr/>
        </p:nvSpPr>
        <p:spPr bwMode="gray">
          <a:xfrm>
            <a:off x="5178975" y="3274600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5" name="Oval 31"/>
          <p:cNvSpPr>
            <a:spLocks noChangeArrowheads="1"/>
          </p:cNvSpPr>
          <p:nvPr/>
        </p:nvSpPr>
        <p:spPr bwMode="gray">
          <a:xfrm>
            <a:off x="5161512" y="3247612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86" name="Group 44"/>
          <p:cNvGrpSpPr>
            <a:grpSpLocks/>
          </p:cNvGrpSpPr>
          <p:nvPr/>
        </p:nvGrpSpPr>
        <p:grpSpPr bwMode="auto">
          <a:xfrm>
            <a:off x="5263112" y="3358737"/>
            <a:ext cx="1522413" cy="1522413"/>
            <a:chOff x="2416" y="1846"/>
            <a:chExt cx="959" cy="959"/>
          </a:xfrm>
        </p:grpSpPr>
        <p:sp>
          <p:nvSpPr>
            <p:cNvPr id="87" name="Oval 32"/>
            <p:cNvSpPr>
              <a:spLocks noChangeArrowheads="1"/>
            </p:cNvSpPr>
            <p:nvPr/>
          </p:nvSpPr>
          <p:spPr bwMode="gray">
            <a:xfrm>
              <a:off x="2416" y="1846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8" name="Oval 33"/>
            <p:cNvSpPr>
              <a:spLocks noChangeArrowheads="1"/>
            </p:cNvSpPr>
            <p:nvPr/>
          </p:nvSpPr>
          <p:spPr bwMode="gray">
            <a:xfrm>
              <a:off x="2430" y="185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9" name="Oval 34"/>
            <p:cNvSpPr>
              <a:spLocks noChangeArrowheads="1"/>
            </p:cNvSpPr>
            <p:nvPr/>
          </p:nvSpPr>
          <p:spPr bwMode="gray">
            <a:xfrm>
              <a:off x="2441" y="186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90" name="Oval 35"/>
            <p:cNvSpPr>
              <a:spLocks noChangeArrowheads="1"/>
            </p:cNvSpPr>
            <p:nvPr/>
          </p:nvSpPr>
          <p:spPr bwMode="gray">
            <a:xfrm>
              <a:off x="2451" y="1873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91" name="Oval 36"/>
            <p:cNvSpPr>
              <a:spLocks noChangeArrowheads="1"/>
            </p:cNvSpPr>
            <p:nvPr/>
          </p:nvSpPr>
          <p:spPr bwMode="gray">
            <a:xfrm>
              <a:off x="2502" y="1896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92" name="Text Box 37"/>
          <p:cNvSpPr txBox="1">
            <a:spLocks noChangeArrowheads="1"/>
          </p:cNvSpPr>
          <p:nvPr/>
        </p:nvSpPr>
        <p:spPr bwMode="auto">
          <a:xfrm>
            <a:off x="5253587" y="3782745"/>
            <a:ext cx="148092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sz="2000" dirty="0">
                <a:solidFill>
                  <a:srgbClr val="2C2C2C"/>
                </a:solidFill>
                <a:cs typeface="0 Bardiya Bold" panose="00000700000000000000" pitchFamily="2" charset="-78"/>
              </a:rPr>
              <a:t>فواید </a:t>
            </a:r>
            <a:r>
              <a:rPr lang="fa-IR" sz="2000" dirty="0" smtClean="0">
                <a:solidFill>
                  <a:srgbClr val="2C2C2C"/>
                </a:solidFill>
                <a:cs typeface="0 Bardiya Bold" panose="00000700000000000000" pitchFamily="2" charset="-78"/>
              </a:rPr>
              <a:t>خرید </a:t>
            </a:r>
            <a:r>
              <a:rPr lang="fa-IR" sz="2000" dirty="0">
                <a:solidFill>
                  <a:srgbClr val="2C2C2C"/>
                </a:solidFill>
                <a:cs typeface="0 Bardiya Bold" panose="00000700000000000000" pitchFamily="2" charset="-78"/>
              </a:rPr>
              <a:t>بلیط با تلفن همراه</a:t>
            </a:r>
            <a:endParaRPr lang="en-US" altLang="en-US" sz="2000" dirty="0">
              <a:solidFill>
                <a:srgbClr val="2C2C2C"/>
              </a:solidFill>
              <a:cs typeface="0 Bardiya Bold" panose="00000700000000000000" pitchFamily="2" charset="-78"/>
            </a:endParaRPr>
          </a:p>
        </p:txBody>
      </p:sp>
      <p:sp>
        <p:nvSpPr>
          <p:cNvPr id="93" name="Text Box 38"/>
          <p:cNvSpPr txBox="1">
            <a:spLocks noChangeArrowheads="1"/>
          </p:cNvSpPr>
          <p:nvPr/>
        </p:nvSpPr>
        <p:spPr bwMode="auto">
          <a:xfrm>
            <a:off x="7142712" y="2180812"/>
            <a:ext cx="1638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استقلال زمانی و مکانی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94" name="Text Box 39"/>
          <p:cNvSpPr txBox="1">
            <a:spLocks noChangeArrowheads="1"/>
          </p:cNvSpPr>
          <p:nvPr/>
        </p:nvSpPr>
        <p:spPr bwMode="auto">
          <a:xfrm>
            <a:off x="3795513" y="2180812"/>
            <a:ext cx="102944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6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پرداخت آسان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95" name="Text Box 40"/>
          <p:cNvSpPr txBox="1">
            <a:spLocks noChangeArrowheads="1"/>
          </p:cNvSpPr>
          <p:nvPr/>
        </p:nvSpPr>
        <p:spPr bwMode="auto">
          <a:xfrm>
            <a:off x="8057112" y="3933412"/>
            <a:ext cx="123303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در دسترس بودن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96" name="Text Box 41"/>
          <p:cNvSpPr txBox="1">
            <a:spLocks noChangeArrowheads="1"/>
          </p:cNvSpPr>
          <p:nvPr/>
        </p:nvSpPr>
        <p:spPr bwMode="auto">
          <a:xfrm>
            <a:off x="7142712" y="5533612"/>
            <a:ext cx="165301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امکانات خرید از راه دور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97" name="Text Box 42"/>
          <p:cNvSpPr txBox="1">
            <a:spLocks noChangeArrowheads="1"/>
          </p:cNvSpPr>
          <p:nvPr/>
        </p:nvSpPr>
        <p:spPr bwMode="auto">
          <a:xfrm>
            <a:off x="1618723" y="3652057"/>
            <a:ext cx="23179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امکان دسترسی به خدمات به صورت دائمی، در حال حرکت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98" name="Text Box 43"/>
          <p:cNvSpPr txBox="1">
            <a:spLocks noChangeArrowheads="1"/>
          </p:cNvSpPr>
          <p:nvPr/>
        </p:nvSpPr>
        <p:spPr bwMode="auto">
          <a:xfrm>
            <a:off x="2683774" y="5471700"/>
            <a:ext cx="20649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sz="1600" dirty="0">
                <a:solidFill>
                  <a:schemeClr val="bg1"/>
                </a:solidFill>
                <a:cs typeface="0 Bardiya Bold" panose="00000700000000000000" pitchFamily="2" charset="-78"/>
              </a:rPr>
              <a:t>و عدم نیاز به ایستادن در صف</a:t>
            </a:r>
            <a:endParaRPr lang="en-US" altLang="en-US" sz="16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908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963308" y="156794"/>
            <a:ext cx="17380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پرداخت سیار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  <a:p>
            <a:pPr algn="r" rtl="1"/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006" y="820981"/>
            <a:ext cx="11615722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با توجه به بررسی های انجام شده در حدود 100 سيستم پرداخت الکترونيکی اينترنتی و سيار وجود دارد. با چند شاخص عمده زير می توان اين سيستم ها را از هم تفکيک نمود: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3099927" y="2312225"/>
            <a:ext cx="5908675" cy="2955926"/>
            <a:chOff x="1030" y="1776"/>
            <a:chExt cx="3722" cy="1862"/>
          </a:xfrm>
        </p:grpSpPr>
        <p:sp>
          <p:nvSpPr>
            <p:cNvPr id="13" name="AutoShape 9"/>
            <p:cNvSpPr>
              <a:spLocks noChangeArrowheads="1"/>
            </p:cNvSpPr>
            <p:nvPr/>
          </p:nvSpPr>
          <p:spPr bwMode="gray">
            <a:xfrm>
              <a:off x="1030" y="1795"/>
              <a:ext cx="1476" cy="1226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22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Text Box 18"/>
            <p:cNvSpPr txBox="1">
              <a:spLocks noChangeArrowheads="1"/>
            </p:cNvSpPr>
            <p:nvPr/>
          </p:nvSpPr>
          <p:spPr bwMode="gray">
            <a:xfrm>
              <a:off x="3555" y="2267"/>
              <a:ext cx="88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solidFill>
                    <a:srgbClr val="FFFFFF"/>
                  </a:solidFill>
                  <a:cs typeface="0 Bardiya Bold" panose="00000700000000000000" pitchFamily="2" charset="-78"/>
                </a:rPr>
                <a:t>زمان پرداخت</a:t>
              </a:r>
              <a:endParaRPr lang="en-US" altLang="en-US" sz="1400" dirty="0">
                <a:solidFill>
                  <a:srgbClr val="FFFFFF"/>
                </a:solidFill>
                <a:cs typeface="0 Bardiya Bold" panose="00000700000000000000" pitchFamily="2" charset="-78"/>
              </a:endParaRPr>
            </a:p>
          </p:txBody>
        </p:sp>
        <p:grpSp>
          <p:nvGrpSpPr>
            <p:cNvPr id="16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19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8" name="Text Box 23"/>
            <p:cNvSpPr txBox="1">
              <a:spLocks noChangeArrowheads="1"/>
            </p:cNvSpPr>
            <p:nvPr/>
          </p:nvSpPr>
          <p:spPr bwMode="gray">
            <a:xfrm>
              <a:off x="2340" y="2824"/>
              <a:ext cx="106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solidFill>
                    <a:srgbClr val="FFFFFF"/>
                  </a:solidFill>
                  <a:cs typeface="0 Bardiya Bold" panose="00000700000000000000" pitchFamily="2" charset="-78"/>
                </a:rPr>
                <a:t>ميزان پرداخت</a:t>
              </a:r>
              <a:endParaRPr lang="en-US" altLang="en-US" sz="1400" dirty="0">
                <a:solidFill>
                  <a:srgbClr val="FFFFFF"/>
                </a:solidFill>
                <a:cs typeface="0 Bardiya Bold" panose="00000700000000000000" pitchFamily="2" charset="-78"/>
              </a:endParaRPr>
            </a:p>
          </p:txBody>
        </p:sp>
      </p:grpSp>
      <p:sp>
        <p:nvSpPr>
          <p:cNvPr id="25" name="AutoShape 10"/>
          <p:cNvSpPr>
            <a:spLocks noChangeArrowheads="1"/>
          </p:cNvSpPr>
          <p:nvPr/>
        </p:nvSpPr>
        <p:spPr bwMode="gray">
          <a:xfrm>
            <a:off x="3079290" y="2307462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3216539" y="2424686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gray">
          <a:xfrm>
            <a:off x="3241215" y="2974212"/>
            <a:ext cx="19177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b="1" dirty="0">
                <a:solidFill>
                  <a:srgbClr val="FFFFFF"/>
                </a:solidFill>
                <a:cs typeface="0 Bardiya Bold" panose="00000700000000000000" pitchFamily="2" charset="-78"/>
              </a:rPr>
              <a:t>نيازمنديهای امنيتی</a:t>
            </a:r>
            <a:endParaRPr lang="en-US" altLang="en-US" sz="1400" dirty="0">
              <a:solidFill>
                <a:srgbClr val="FFFFFF"/>
              </a:solidFill>
              <a:cs typeface="0 Bardiya Bold" panose="00000700000000000000" pitchFamily="2" charset="-78"/>
            </a:endParaRPr>
          </a:p>
        </p:txBody>
      </p:sp>
      <p:sp>
        <p:nvSpPr>
          <p:cNvPr id="28" name="AutoShape 16"/>
          <p:cNvSpPr>
            <a:spLocks noChangeArrowheads="1"/>
          </p:cNvSpPr>
          <p:nvPr/>
        </p:nvSpPr>
        <p:spPr bwMode="gray">
          <a:xfrm>
            <a:off x="3063372" y="4257051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gray">
          <a:xfrm>
            <a:off x="3200621" y="4374275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EC941E">
                  <a:gamma/>
                  <a:shade val="46275"/>
                  <a:invGamma/>
                </a:srgbClr>
              </a:gs>
              <a:gs pos="100000">
                <a:srgbClr val="EC941E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gray">
          <a:xfrm>
            <a:off x="3433157" y="4800419"/>
            <a:ext cx="15712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>
                <a:solidFill>
                  <a:srgbClr val="FFFFFF"/>
                </a:solidFill>
                <a:cs typeface="0 Bardiya Bold" panose="00000700000000000000" pitchFamily="2" charset="-78"/>
              </a:rPr>
              <a:t>مسائل گمنام </a:t>
            </a:r>
            <a:endParaRPr lang="en-US" altLang="en-US" sz="2400" b="1" dirty="0" smtClean="0">
              <a:solidFill>
                <a:srgbClr val="FFFFFF"/>
              </a:solidFill>
              <a:cs typeface="0 Bardiya Bold" panose="00000700000000000000" pitchFamily="2" charset="-78"/>
            </a:endParaRPr>
          </a:p>
          <a:p>
            <a:pPr algn="ctr" eaLnBrk="0" hangingPunct="0"/>
            <a:r>
              <a:rPr lang="fa-IR" altLang="en-US" sz="2400" b="1" dirty="0" smtClean="0">
                <a:solidFill>
                  <a:srgbClr val="FFFFFF"/>
                </a:solidFill>
                <a:cs typeface="0 Bardiya Bold" panose="00000700000000000000" pitchFamily="2" charset="-78"/>
              </a:rPr>
              <a:t>بودن </a:t>
            </a:r>
            <a:r>
              <a:rPr lang="fa-IR" altLang="en-US" sz="2400" b="1" dirty="0">
                <a:solidFill>
                  <a:srgbClr val="FFFFFF"/>
                </a:solidFill>
                <a:cs typeface="0 Bardiya Bold" panose="00000700000000000000" pitchFamily="2" charset="-78"/>
              </a:rPr>
              <a:t>خريدار</a:t>
            </a:r>
            <a:endParaRPr lang="en-US" altLang="en-US" sz="1400" dirty="0">
              <a:solidFill>
                <a:srgbClr val="FFFFFF"/>
              </a:solidFill>
              <a:cs typeface="0 Bardiya Bold" panose="00000700000000000000" pitchFamily="2" charset="-78"/>
            </a:endParaRPr>
          </a:p>
        </p:txBody>
      </p:sp>
      <p:sp>
        <p:nvSpPr>
          <p:cNvPr id="31" name="AutoShape 10"/>
          <p:cNvSpPr>
            <a:spLocks noChangeArrowheads="1"/>
          </p:cNvSpPr>
          <p:nvPr/>
        </p:nvSpPr>
        <p:spPr bwMode="gray">
          <a:xfrm>
            <a:off x="6656314" y="4261493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6793563" y="4378717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gray">
          <a:xfrm>
            <a:off x="6854165" y="4800787"/>
            <a:ext cx="19177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b="1" dirty="0">
                <a:solidFill>
                  <a:srgbClr val="FFFFFF"/>
                </a:solidFill>
                <a:cs typeface="0 Bardiya Bold" panose="00000700000000000000" pitchFamily="2" charset="-78"/>
              </a:rPr>
              <a:t>ارزيابی به صورت برخط يا غير برخط</a:t>
            </a:r>
            <a:endParaRPr lang="en-US" altLang="en-US" sz="1400" dirty="0">
              <a:solidFill>
                <a:srgbClr val="FFFFFF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107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251638" y="156794"/>
            <a:ext cx="2449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نوع سیستم پرداخت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006" y="820981"/>
            <a:ext cx="11615722" cy="1286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700" dirty="0">
                <a:solidFill>
                  <a:schemeClr val="bg1"/>
                </a:solidFill>
                <a:cs typeface="0 Bardiya Bold" panose="00000700000000000000" pitchFamily="2" charset="-78"/>
              </a:rPr>
              <a:t>بر اساس نوع سيستم پرداخت و ترکيب شاخصهای </a:t>
            </a:r>
            <a:r>
              <a:rPr lang="fa-IR" sz="27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قبلی ، </a:t>
            </a:r>
            <a:r>
              <a:rPr lang="fa-IR" sz="2700" dirty="0">
                <a:solidFill>
                  <a:schemeClr val="bg1"/>
                </a:solidFill>
                <a:cs typeface="0 Bardiya Bold" panose="00000700000000000000" pitchFamily="2" charset="-78"/>
              </a:rPr>
              <a:t>نيازمنديهای امنيتی متفاوتی برای هر سيستم قابل تعريف می </a:t>
            </a:r>
            <a:r>
              <a:rPr lang="fa-IR" sz="27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باشد</a:t>
            </a:r>
            <a:endParaRPr lang="en-US" sz="27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12" name="Group 3"/>
          <p:cNvGrpSpPr>
            <a:grpSpLocks/>
          </p:cNvGrpSpPr>
          <p:nvPr/>
        </p:nvGrpSpPr>
        <p:grpSpPr bwMode="auto">
          <a:xfrm>
            <a:off x="3082675" y="2191462"/>
            <a:ext cx="5908675" cy="1979614"/>
            <a:chOff x="1030" y="1776"/>
            <a:chExt cx="3722" cy="1247"/>
          </a:xfrm>
        </p:grpSpPr>
        <p:sp>
          <p:nvSpPr>
            <p:cNvPr id="13" name="AutoShape 9"/>
            <p:cNvSpPr>
              <a:spLocks noChangeArrowheads="1"/>
            </p:cNvSpPr>
            <p:nvPr/>
          </p:nvSpPr>
          <p:spPr bwMode="gray">
            <a:xfrm>
              <a:off x="1030" y="1795"/>
              <a:ext cx="1476" cy="1226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22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Text Box 18"/>
            <p:cNvSpPr txBox="1">
              <a:spLocks noChangeArrowheads="1"/>
            </p:cNvSpPr>
            <p:nvPr/>
          </p:nvSpPr>
          <p:spPr bwMode="gray">
            <a:xfrm>
              <a:off x="3590" y="2267"/>
              <a:ext cx="81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solidFill>
                    <a:srgbClr val="FFFFFF"/>
                  </a:solidFill>
                  <a:cs typeface="0 Bardiya Bold" panose="00000700000000000000" pitchFamily="2" charset="-78"/>
                </a:rPr>
                <a:t>احراز هويت</a:t>
              </a:r>
              <a:endParaRPr lang="en-US" altLang="en-US" sz="1400" dirty="0">
                <a:solidFill>
                  <a:srgbClr val="FFFFFF"/>
                </a:solidFill>
                <a:cs typeface="0 Bardiya Bold" panose="00000700000000000000" pitchFamily="2" charset="-78"/>
              </a:endParaRPr>
            </a:p>
          </p:txBody>
        </p:sp>
      </p:grpSp>
      <p:sp>
        <p:nvSpPr>
          <p:cNvPr id="25" name="AutoShape 10"/>
          <p:cNvSpPr>
            <a:spLocks noChangeArrowheads="1"/>
          </p:cNvSpPr>
          <p:nvPr/>
        </p:nvSpPr>
        <p:spPr bwMode="gray">
          <a:xfrm>
            <a:off x="3062038" y="218669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gray">
          <a:xfrm>
            <a:off x="3199287" y="230392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gray">
          <a:xfrm>
            <a:off x="3242686" y="2928820"/>
            <a:ext cx="191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b="1" dirty="0">
                <a:solidFill>
                  <a:srgbClr val="FFFFFF"/>
                </a:solidFill>
                <a:cs typeface="0 Bardiya Bold" panose="00000700000000000000" pitchFamily="2" charset="-78"/>
              </a:rPr>
              <a:t>محرمانگی</a:t>
            </a:r>
            <a:endParaRPr lang="en-US" altLang="en-US" sz="1400" dirty="0">
              <a:solidFill>
                <a:srgbClr val="FFFFFF"/>
              </a:solidFill>
              <a:cs typeface="0 Bardiya Bold" panose="00000700000000000000" pitchFamily="2" charset="-78"/>
            </a:endParaRPr>
          </a:p>
        </p:txBody>
      </p:sp>
      <p:sp>
        <p:nvSpPr>
          <p:cNvPr id="28" name="AutoShape 16"/>
          <p:cNvSpPr>
            <a:spLocks noChangeArrowheads="1"/>
          </p:cNvSpPr>
          <p:nvPr/>
        </p:nvSpPr>
        <p:spPr bwMode="gray">
          <a:xfrm>
            <a:off x="3046120" y="4420953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AutoShape 17"/>
          <p:cNvSpPr>
            <a:spLocks noChangeArrowheads="1"/>
          </p:cNvSpPr>
          <p:nvPr/>
        </p:nvSpPr>
        <p:spPr bwMode="gray">
          <a:xfrm>
            <a:off x="3183369" y="4538177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EC941E">
                  <a:gamma/>
                  <a:shade val="46275"/>
                  <a:invGamma/>
                </a:srgbClr>
              </a:gs>
              <a:gs pos="100000">
                <a:srgbClr val="EC941E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gray">
          <a:xfrm>
            <a:off x="3589029" y="4964321"/>
            <a:ext cx="122501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>
                <a:solidFill>
                  <a:srgbClr val="FFFFFF"/>
                </a:solidFill>
                <a:cs typeface="0 Bardiya Bold" panose="00000700000000000000" pitchFamily="2" charset="-78"/>
              </a:rPr>
              <a:t>غير </a:t>
            </a:r>
            <a:r>
              <a:rPr lang="fa-IR" altLang="en-US" sz="2400" b="1" dirty="0" smtClean="0">
                <a:solidFill>
                  <a:srgbClr val="FFFFFF"/>
                </a:solidFill>
                <a:cs typeface="0 Bardiya Bold" panose="00000700000000000000" pitchFamily="2" charset="-78"/>
              </a:rPr>
              <a:t>قابل</a:t>
            </a:r>
          </a:p>
          <a:p>
            <a:pPr algn="ctr" eaLnBrk="0" hangingPunct="0"/>
            <a:r>
              <a:rPr lang="fa-IR" altLang="en-US" sz="2400" b="1" dirty="0" smtClean="0">
                <a:solidFill>
                  <a:srgbClr val="FFFFFF"/>
                </a:solidFill>
                <a:cs typeface="0 Bardiya Bold" panose="00000700000000000000" pitchFamily="2" charset="-78"/>
              </a:rPr>
              <a:t> </a:t>
            </a:r>
            <a:r>
              <a:rPr lang="fa-IR" altLang="en-US" sz="2400" b="1" dirty="0">
                <a:solidFill>
                  <a:srgbClr val="FFFFFF"/>
                </a:solidFill>
                <a:cs typeface="0 Bardiya Bold" panose="00000700000000000000" pitchFamily="2" charset="-78"/>
              </a:rPr>
              <a:t>انکار بودن</a:t>
            </a:r>
            <a:endParaRPr lang="en-US" altLang="en-US" sz="1400" dirty="0">
              <a:solidFill>
                <a:srgbClr val="FFFFFF"/>
              </a:solidFill>
              <a:cs typeface="0 Bardiya Bold" panose="00000700000000000000" pitchFamily="2" charset="-78"/>
            </a:endParaRPr>
          </a:p>
        </p:txBody>
      </p:sp>
      <p:sp>
        <p:nvSpPr>
          <p:cNvPr id="31" name="AutoShape 10"/>
          <p:cNvSpPr>
            <a:spLocks noChangeArrowheads="1"/>
          </p:cNvSpPr>
          <p:nvPr/>
        </p:nvSpPr>
        <p:spPr bwMode="gray">
          <a:xfrm>
            <a:off x="6639062" y="4425395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gray">
          <a:xfrm>
            <a:off x="6776311" y="4542619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gray">
          <a:xfrm>
            <a:off x="6832350" y="5149707"/>
            <a:ext cx="191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b="1" dirty="0">
                <a:solidFill>
                  <a:srgbClr val="FFFFFF"/>
                </a:solidFill>
                <a:cs typeface="0 Bardiya Bold" panose="00000700000000000000" pitchFamily="2" charset="-78"/>
              </a:rPr>
              <a:t>يکپارچگی </a:t>
            </a:r>
            <a:r>
              <a:rPr lang="fa-IR" altLang="en-US" sz="2400" b="1" dirty="0" smtClean="0">
                <a:solidFill>
                  <a:srgbClr val="FFFFFF"/>
                </a:solidFill>
                <a:cs typeface="0 Bardiya Bold" panose="00000700000000000000" pitchFamily="2" charset="-78"/>
              </a:rPr>
              <a:t>داده ها</a:t>
            </a:r>
            <a:endParaRPr lang="en-US" altLang="en-US" sz="1400" dirty="0">
              <a:solidFill>
                <a:srgbClr val="FFFFFF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095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251638" y="156794"/>
            <a:ext cx="2449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نوع سیستم </a:t>
            </a:r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پرداخت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006" y="820981"/>
            <a:ext cx="1161572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مدلهای پرداخت سیار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92167" y="3219509"/>
            <a:ext cx="10127486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پرداخت </a:t>
            </a:r>
            <a:r>
              <a:rPr lang="en-US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Post </a:t>
            </a:r>
            <a:r>
              <a:rPr lang="en-US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Paid</a:t>
            </a:r>
            <a:r>
              <a:rPr lang="fa-IR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 و </a:t>
            </a:r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درج در صورتحساب </a:t>
            </a:r>
            <a:r>
              <a:rPr lang="fa-IR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- قبض </a:t>
            </a:r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موبایل</a:t>
            </a:r>
            <a:endParaRPr lang="en-US" alt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92167" y="3923999"/>
            <a:ext cx="10127486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پرداخت تحت وب</a:t>
            </a:r>
            <a:endParaRPr lang="en-US" alt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92167" y="4628489"/>
            <a:ext cx="10127486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پرداخت بدون تماس تحت ارتباط میدان نزدیک</a:t>
            </a:r>
            <a:endParaRPr lang="en-US" alt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92167" y="5332979"/>
            <a:ext cx="10127486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پرداخت از طریق ارزش ذخیره شده روی موبایل در بطن برنامه های </a:t>
            </a:r>
            <a:r>
              <a:rPr lang="fa-IR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کاربردی - </a:t>
            </a:r>
            <a:r>
              <a:rPr lang="en-US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IN APP PAYMENT</a:t>
            </a:r>
            <a:endParaRPr lang="en-US" alt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92167" y="1810529"/>
            <a:ext cx="10127486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پرداخت با استفاده از پیام </a:t>
            </a:r>
            <a:r>
              <a:rPr lang="fa-IR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کوتاه - </a:t>
            </a:r>
            <a:r>
              <a:rPr lang="en-US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SMS</a:t>
            </a:r>
            <a:endParaRPr lang="en-US" alt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92167" y="2515019"/>
            <a:ext cx="10127486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400" dirty="0">
                <a:solidFill>
                  <a:schemeClr val="tx1"/>
                </a:solidFill>
                <a:cs typeface="0 Bardiya Bold" panose="00000700000000000000" pitchFamily="2" charset="-78"/>
              </a:rPr>
              <a:t>پرداخت بر اساس کد </a:t>
            </a:r>
            <a:r>
              <a:rPr lang="fa-IR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مخصوص - </a:t>
            </a:r>
            <a:r>
              <a:rPr lang="en-US" altLang="en-US" sz="24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USSD</a:t>
            </a:r>
            <a:endParaRPr lang="en-US" altLang="en-US" sz="24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185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267668" y="156794"/>
            <a:ext cx="2433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محل ذخـیره پــول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006" y="820981"/>
            <a:ext cx="1161572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ارزش پولی که پرداخت از محل آن انجام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میشود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</a:t>
            </a:r>
            <a:r>
              <a:rPr lang="fa-IR" sz="2800" dirty="0">
                <a:solidFill>
                  <a:schemeClr val="bg1"/>
                </a:solidFill>
                <a:cs typeface="0 Bardiya Bold" panose="00000700000000000000" pitchFamily="2" charset="-78"/>
              </a:rPr>
              <a:t>کجا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ذخیره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میشود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37004" y="3463852"/>
            <a:ext cx="11767101" cy="6260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000" dirty="0">
                <a:solidFill>
                  <a:schemeClr val="tx1"/>
                </a:solidFill>
                <a:cs typeface="0 Bardiya Bold" panose="00000700000000000000" pitchFamily="2" charset="-78"/>
              </a:rPr>
              <a:t>معادل آن در فناوری </a:t>
            </a:r>
            <a:r>
              <a:rPr lang="fa-IR" altLang="en-US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سیار</a:t>
            </a:r>
            <a:endParaRPr lang="en-US" altLang="en-US" sz="20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7006" y="1810530"/>
            <a:ext cx="11767101" cy="7083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ارزش </a:t>
            </a:r>
            <a:r>
              <a:rPr lang="fa-IR" altLang="en-US" sz="2000" dirty="0">
                <a:solidFill>
                  <a:schemeClr val="tx1"/>
                </a:solidFill>
                <a:cs typeface="0 Bardiya Bold" panose="00000700000000000000" pitchFamily="2" charset="-78"/>
              </a:rPr>
              <a:t>پولی </a:t>
            </a:r>
            <a:r>
              <a:rPr lang="fa-IR" altLang="en-US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میتواند </a:t>
            </a:r>
            <a:r>
              <a:rPr lang="fa-IR" altLang="en-US" sz="2000" dirty="0">
                <a:solidFill>
                  <a:schemeClr val="tx1"/>
                </a:solidFill>
                <a:cs typeface="0 Bardiya Bold" panose="00000700000000000000" pitchFamily="2" charset="-78"/>
              </a:rPr>
              <a:t>در قالب یک ارزش مشخص </a:t>
            </a:r>
            <a:r>
              <a:rPr lang="fa-IR" altLang="en-US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روی </a:t>
            </a:r>
            <a:r>
              <a:rPr lang="fa-IR" altLang="en-US" sz="2000" dirty="0">
                <a:solidFill>
                  <a:schemeClr val="tx1"/>
                </a:solidFill>
                <a:cs typeface="0 Bardiya Bold" panose="00000700000000000000" pitchFamily="2" charset="-78"/>
              </a:rPr>
              <a:t>یک جسم الکترونیکی ذخیره گردد، که بدان پول الکترونیک گفته می شود</a:t>
            </a:r>
            <a:endParaRPr lang="en-US" altLang="en-US" sz="20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37005" y="2630258"/>
            <a:ext cx="11767101" cy="7222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/>
            <a:r>
              <a:rPr lang="fa-IR" altLang="en-US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یکی از مقبول ترین روشهای پیاده سازی پول الکترونیکی کیف </a:t>
            </a:r>
            <a:r>
              <a:rPr lang="fa-IR" altLang="en-US" sz="2000" dirty="0">
                <a:solidFill>
                  <a:schemeClr val="tx1"/>
                </a:solidFill>
                <a:cs typeface="0 Bardiya Bold" panose="00000700000000000000" pitchFamily="2" charset="-78"/>
              </a:rPr>
              <a:t>پول الکترونیکی </a:t>
            </a:r>
            <a:r>
              <a:rPr lang="fa-IR" altLang="en-US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است که روی </a:t>
            </a:r>
            <a:r>
              <a:rPr lang="fa-IR" altLang="en-US" sz="2000" dirty="0">
                <a:solidFill>
                  <a:schemeClr val="tx1"/>
                </a:solidFill>
                <a:cs typeface="0 Bardiya Bold" panose="00000700000000000000" pitchFamily="2" charset="-78"/>
              </a:rPr>
              <a:t>کارتهای حافظه </a:t>
            </a:r>
            <a:r>
              <a:rPr lang="fa-IR" altLang="en-US" sz="2000" dirty="0" smtClean="0">
                <a:solidFill>
                  <a:schemeClr val="tx1"/>
                </a:solidFill>
                <a:cs typeface="0 Bardiya Bold" panose="00000700000000000000" pitchFamily="2" charset="-78"/>
              </a:rPr>
              <a:t> و </a:t>
            </a:r>
            <a:r>
              <a:rPr lang="fa-IR" altLang="en-US" sz="2000" dirty="0">
                <a:solidFill>
                  <a:schemeClr val="tx1"/>
                </a:solidFill>
                <a:cs typeface="0 Bardiya Bold" panose="00000700000000000000" pitchFamily="2" charset="-78"/>
              </a:rPr>
              <a:t>یا هوشمند پیاده سازی می شود</a:t>
            </a:r>
            <a:endParaRPr lang="en-US" altLang="en-US" sz="2000" dirty="0">
              <a:solidFill>
                <a:schemeClr val="tx1"/>
              </a:solidFill>
              <a:cs typeface="0 Bardiya Bold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37005" y="4299753"/>
            <a:ext cx="9781445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پول </a:t>
            </a:r>
            <a:r>
              <a:rPr lang="fa-IR" altLang="en-US" sz="2000" dirty="0">
                <a:solidFill>
                  <a:schemeClr val="bg1"/>
                </a:solidFill>
                <a:cs typeface="0 Bardiya Bold" panose="00000700000000000000" pitchFamily="2" charset="-78"/>
              </a:rPr>
              <a:t>پیش</a:t>
            </a:r>
            <a:r>
              <a:rPr lang="en-US" altLang="en-US" sz="2000" dirty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altLang="en-US" sz="2000" dirty="0">
                <a:solidFill>
                  <a:schemeClr val="bg1"/>
                </a:solidFill>
                <a:cs typeface="0 Bardiya Bold" panose="00000700000000000000" pitchFamily="2" charset="-78"/>
              </a:rPr>
              <a:t>پرداخت </a:t>
            </a:r>
            <a:r>
              <a:rPr lang="fa-IR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که </a:t>
            </a:r>
            <a:r>
              <a:rPr lang="fa-IR" altLang="en-US" sz="2000" dirty="0">
                <a:solidFill>
                  <a:schemeClr val="bg1"/>
                </a:solidFill>
                <a:cs typeface="0 Bardiya Bold" panose="00000700000000000000" pitchFamily="2" charset="-78"/>
              </a:rPr>
              <a:t>می تواند روی ابزار موبایل ذخیره </a:t>
            </a:r>
            <a:r>
              <a:rPr lang="fa-IR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شود مدل </a:t>
            </a:r>
            <a:r>
              <a:rPr lang="en-US" alt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OFFLINE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7004" y="5126262"/>
            <a:ext cx="9781445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</a:t>
            </a:r>
            <a:r>
              <a:rPr lang="fa-IR" sz="2000" dirty="0">
                <a:solidFill>
                  <a:schemeClr val="bg1"/>
                </a:solidFill>
                <a:cs typeface="0 Bardiya Bold" panose="00000700000000000000" pitchFamily="2" charset="-78"/>
              </a:rPr>
              <a:t>جایی امن در سروری روی شبکه </a:t>
            </a: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باشد مدل </a:t>
            </a:r>
            <a:r>
              <a:rPr lang="en-US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ONLINE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1004" y="5103814"/>
            <a:ext cx="991997" cy="7439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529" y="4425834"/>
            <a:ext cx="1430949" cy="62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2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830597" y="156794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USSD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9403" y="1345370"/>
            <a:ext cx="1161572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USSD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یا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همان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Unstructured </a:t>
            </a:r>
            <a:r>
              <a:rPr 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Supplementary Service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Data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ارسال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پیام از طریق کد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دستوری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یک روش ارسال پیام در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شبکه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GSM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می‌باشد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300" y="3547489"/>
            <a:ext cx="2121699" cy="323368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924228" y="2944013"/>
            <a:ext cx="8146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قابلیت جزء قابلیتهای ذاتی این شبکه محسوب نمی‌گردد و به همین دلیل این سرویس جزء خدمات ارزش افزوده شبکه 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GSM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محسوب می‌شود که بدون هزینه خاصی قابل افزودن به تمام شبکه‌های</a:t>
            </a:r>
            <a:r>
              <a:rPr lang="en-US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GSM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است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24228" y="5301815"/>
            <a:ext cx="81460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تقریبا تمام گوشی‌های موجود از ارسال و دریافت این گونه پیام‌ها پشتیبانی می‌کنند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812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37006" y="506995"/>
            <a:ext cx="1161572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cs typeface="0 Bardiya Bold" panose="00000700000000000000" pitchFamily="2" charset="-78"/>
              </a:rPr>
              <a:t>شاخص‌ترین درگاه تلفن همراهی که بارها و بارها در طول برنامه خندوانه از آن یاد می‌شود #780* است که بخش مهمی از خدمات و برنامه‌های این برنامه تلویزیونی را پوشش داده </a:t>
            </a:r>
            <a:r>
              <a:rPr lang="fa-IR" sz="2400" dirty="0" smtClean="0">
                <a:cs typeface="0 Bardiya Bold" panose="00000700000000000000" pitchFamily="2" charset="-78"/>
              </a:rPr>
              <a:t>است</a:t>
            </a:r>
            <a:endParaRPr lang="en-US" sz="2400" dirty="0">
              <a:cs typeface="0 Bardiya Bold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139" y="4774195"/>
            <a:ext cx="1161572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cs typeface="0 Bardiya Bold" panose="00000700000000000000" pitchFamily="2" charset="-78"/>
              </a:rPr>
              <a:t>بخشی از این خدمات مانند رای دادن به بازیگران، رایگان است اما بخش‌های دیگر مربوط به این برنامه مانند همسفره و کمپین قطره‌قطره که تاکنون 3 میلیون نفر عضو جذب کرده است</a:t>
            </a:r>
            <a:r>
              <a:rPr lang="en-US" sz="2400" dirty="0">
                <a:cs typeface="0 Bardiya Bold" panose="00000700000000000000" pitchFamily="2" charset="-78"/>
              </a:rPr>
              <a:t> </a:t>
            </a:r>
            <a:r>
              <a:rPr lang="fa-IR" sz="2400" dirty="0">
                <a:cs typeface="0 Bardiya Bold" panose="00000700000000000000" pitchFamily="2" charset="-78"/>
              </a:rPr>
              <a:t>، برای مخاطبان هزینه‌</a:t>
            </a:r>
            <a:r>
              <a:rPr lang="en-US" sz="2400" dirty="0">
                <a:cs typeface="0 Bardiya Bold" panose="00000700000000000000" pitchFamily="2" charset="-78"/>
              </a:rPr>
              <a:t> </a:t>
            </a:r>
            <a:r>
              <a:rPr lang="fa-IR" sz="2400" dirty="0">
                <a:cs typeface="0 Bardiya Bold" panose="00000700000000000000" pitchFamily="2" charset="-78"/>
              </a:rPr>
              <a:t>بر است.</a:t>
            </a:r>
            <a:endParaRPr lang="en-US" sz="2400" dirty="0"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497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108166" y="3004772"/>
            <a:ext cx="4895942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در این روش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یک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کد خاص که در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کانال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USSD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شماره‌گیری می‌شود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108166" y="3770667"/>
            <a:ext cx="4895942" cy="17243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پیام‌ها به صورت دیجیتالی و با استفاده از کلیدهای * و # ارسال می‌گردند و به کاربر اجازه می‌دهد که به سادگی اطلاعاتی را به شبکه ارسال و یا دریافت نماید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108166" y="5561820"/>
            <a:ext cx="4895942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برای جدا کردن کد از شماره تلفن، کد ها باید درون * و # قرار گیرد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855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546785" y="775252"/>
            <a:ext cx="5775836" cy="15883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مشتری با طی مسیر در منوهای تودرتو خدمت مورد نظر خود را انتخاب نموده، مشخصات کارت را وارد نموده و پرداخت انجام می‌شود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546785" y="2442793"/>
            <a:ext cx="5775836" cy="15883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مشکلات این روش :</a:t>
            </a:r>
          </a:p>
          <a:p>
            <a:pPr lvl="1" algn="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فراموش کردن کد اصلی </a:t>
            </a:r>
            <a:r>
              <a:rPr 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*780#</a:t>
            </a:r>
          </a:p>
          <a:p>
            <a:pPr lvl="1" algn="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داشتن منو های تو در تو گیج کننده و زمان گیر بودن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523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20297" y="1662577"/>
            <a:ext cx="54816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 این پژوهش سعی شده تا با استفادا از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12146" y="5076105"/>
            <a:ext cx="70806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هدف های استفاده از خرید با تلفن همراه را مشخص کنیم</a:t>
            </a:r>
          </a:p>
        </p:txBody>
      </p:sp>
      <p:grpSp>
        <p:nvGrpSpPr>
          <p:cNvPr id="19" name="Group 88"/>
          <p:cNvGrpSpPr>
            <a:grpSpLocks/>
          </p:cNvGrpSpPr>
          <p:nvPr/>
        </p:nvGrpSpPr>
        <p:grpSpPr bwMode="auto">
          <a:xfrm>
            <a:off x="11007503" y="2632049"/>
            <a:ext cx="762000" cy="665162"/>
            <a:chOff x="1110" y="2656"/>
            <a:chExt cx="1549" cy="1351"/>
          </a:xfrm>
        </p:grpSpPr>
        <p:sp>
          <p:nvSpPr>
            <p:cNvPr id="20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21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22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92"/>
          <p:cNvGrpSpPr>
            <a:grpSpLocks/>
          </p:cNvGrpSpPr>
          <p:nvPr/>
        </p:nvGrpSpPr>
        <p:grpSpPr bwMode="auto">
          <a:xfrm>
            <a:off x="11014169" y="3359362"/>
            <a:ext cx="762000" cy="665162"/>
            <a:chOff x="3174" y="2656"/>
            <a:chExt cx="1549" cy="1351"/>
          </a:xfrm>
        </p:grpSpPr>
        <p:sp>
          <p:nvSpPr>
            <p:cNvPr id="24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25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26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27" name="Line 96"/>
          <p:cNvSpPr>
            <a:spLocks noChangeShapeType="1"/>
          </p:cNvSpPr>
          <p:nvPr/>
        </p:nvSpPr>
        <p:spPr bwMode="auto">
          <a:xfrm>
            <a:off x="6122474" y="3320936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28" name="Text Box 97"/>
          <p:cNvSpPr txBox="1">
            <a:spLocks noChangeArrowheads="1"/>
          </p:cNvSpPr>
          <p:nvPr/>
        </p:nvSpPr>
        <p:spPr bwMode="auto">
          <a:xfrm>
            <a:off x="6295469" y="2733561"/>
            <a:ext cx="4403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مدل پذیرش فناوری </a:t>
            </a:r>
            <a:r>
              <a:rPr 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TAM</a:t>
            </a:r>
          </a:p>
        </p:txBody>
      </p:sp>
      <p:sp>
        <p:nvSpPr>
          <p:cNvPr id="29" name="Text Box 98"/>
          <p:cNvSpPr txBox="1">
            <a:spLocks noChangeArrowheads="1"/>
          </p:cNvSpPr>
          <p:nvPr/>
        </p:nvSpPr>
        <p:spPr bwMode="gray">
          <a:xfrm>
            <a:off x="11202465" y="2730474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1</a:t>
            </a:r>
            <a:endParaRPr lang="en-US" altLang="en-US" sz="2400" b="1" dirty="0"/>
          </a:p>
        </p:txBody>
      </p:sp>
      <p:sp>
        <p:nvSpPr>
          <p:cNvPr id="30" name="Line 99"/>
          <p:cNvSpPr>
            <a:spLocks noChangeShapeType="1"/>
          </p:cNvSpPr>
          <p:nvPr/>
        </p:nvSpPr>
        <p:spPr bwMode="auto">
          <a:xfrm>
            <a:off x="6129140" y="4048249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31" name="Text Box 100"/>
          <p:cNvSpPr txBox="1">
            <a:spLocks noChangeArrowheads="1"/>
          </p:cNvSpPr>
          <p:nvPr/>
        </p:nvSpPr>
        <p:spPr bwMode="auto">
          <a:xfrm>
            <a:off x="6302135" y="3460874"/>
            <a:ext cx="4403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مدل انتشار نوآوری </a:t>
            </a:r>
            <a:r>
              <a:rPr 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DOI</a:t>
            </a:r>
          </a:p>
        </p:txBody>
      </p:sp>
      <p:sp>
        <p:nvSpPr>
          <p:cNvPr id="32" name="Text Box 101"/>
          <p:cNvSpPr txBox="1">
            <a:spLocks noChangeArrowheads="1"/>
          </p:cNvSpPr>
          <p:nvPr/>
        </p:nvSpPr>
        <p:spPr bwMode="gray">
          <a:xfrm>
            <a:off x="11209131" y="3457787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  <p:grpSp>
        <p:nvGrpSpPr>
          <p:cNvPr id="33" name="Group 88"/>
          <p:cNvGrpSpPr>
            <a:grpSpLocks/>
          </p:cNvGrpSpPr>
          <p:nvPr/>
        </p:nvGrpSpPr>
        <p:grpSpPr bwMode="auto">
          <a:xfrm>
            <a:off x="11007503" y="4102899"/>
            <a:ext cx="762000" cy="665162"/>
            <a:chOff x="1110" y="2656"/>
            <a:chExt cx="1549" cy="1351"/>
          </a:xfrm>
        </p:grpSpPr>
        <p:sp>
          <p:nvSpPr>
            <p:cNvPr id="34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5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/>
            </a:p>
          </p:txBody>
        </p:sp>
        <p:sp>
          <p:nvSpPr>
            <p:cNvPr id="36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endParaRPr lang="en-US"/>
            </a:p>
          </p:txBody>
        </p:sp>
      </p:grpSp>
      <p:sp>
        <p:nvSpPr>
          <p:cNvPr id="41" name="Line 96"/>
          <p:cNvSpPr>
            <a:spLocks noChangeShapeType="1"/>
          </p:cNvSpPr>
          <p:nvPr/>
        </p:nvSpPr>
        <p:spPr bwMode="auto">
          <a:xfrm>
            <a:off x="6122474" y="4791786"/>
            <a:ext cx="4800600" cy="0"/>
          </a:xfrm>
          <a:prstGeom prst="line">
            <a:avLst/>
          </a:prstGeom>
          <a:ln>
            <a:headEnd/>
            <a:tailEnd type="oval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2" name="Text Box 97"/>
          <p:cNvSpPr txBox="1">
            <a:spLocks noChangeArrowheads="1"/>
          </p:cNvSpPr>
          <p:nvPr/>
        </p:nvSpPr>
        <p:spPr bwMode="auto">
          <a:xfrm>
            <a:off x="5171375" y="4204411"/>
            <a:ext cx="55272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مدل نظریه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یکپارچه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</a:t>
            </a:r>
            <a:r>
              <a:rPr lang="fa-IR" sz="2400" dirty="0">
                <a:solidFill>
                  <a:schemeClr val="bg1"/>
                </a:solidFill>
                <a:cs typeface="0 Bardiya Bold" panose="00000700000000000000" pitchFamily="2" charset="-78"/>
              </a:rPr>
              <a:t>استفاده از فناوری </a:t>
            </a:r>
            <a:r>
              <a:rPr lang="en-US" sz="2400" dirty="0">
                <a:solidFill>
                  <a:schemeClr val="bg1"/>
                </a:solidFill>
                <a:cs typeface="0 Bardiya Bold" panose="00000700000000000000" pitchFamily="2" charset="-78"/>
              </a:rPr>
              <a:t>UTAUT</a:t>
            </a:r>
          </a:p>
          <a:p>
            <a:pPr lvl="0" algn="r" rtl="1"/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3" name="Text Box 98"/>
          <p:cNvSpPr txBox="1">
            <a:spLocks noChangeArrowheads="1"/>
          </p:cNvSpPr>
          <p:nvPr/>
        </p:nvSpPr>
        <p:spPr bwMode="gray">
          <a:xfrm>
            <a:off x="11202465" y="4201324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3</a:t>
            </a:r>
            <a:endParaRPr lang="en-US" altLang="en-US" sz="24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403" y="1228876"/>
            <a:ext cx="4377016" cy="445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3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590581" y="3961041"/>
            <a:ext cx="5413527" cy="15883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دریافت 3 پارامتر اصلی در اپلیکیشن</a:t>
            </a:r>
          </a:p>
          <a:p>
            <a:pPr lvl="1" algn="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ایجاد کد </a:t>
            </a:r>
            <a:r>
              <a:rPr 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USSD</a:t>
            </a: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و ارسال آن</a:t>
            </a:r>
          </a:p>
          <a:p>
            <a:pPr lvl="1" algn="r" rtl="1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دریافت پاسخ و نمایش توضیحات و یا ارور های احتمالی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590579" y="5614437"/>
            <a:ext cx="5413527" cy="6655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عدم ذخیره شماره کارت و رمز دوم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215996" y="3365819"/>
            <a:ext cx="4162695" cy="76775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cs typeface="0 Badr" panose="00000400000000000000" pitchFamily="2" charset="-78"/>
              </a:rPr>
              <a:t>*155*</a:t>
            </a:r>
            <a:r>
              <a:rPr lang="fa-IR" sz="2000" b="1" dirty="0" smtClean="0">
                <a:solidFill>
                  <a:schemeClr val="accent1">
                    <a:lumMod val="75000"/>
                  </a:schemeClr>
                </a:solidFill>
                <a:cs typeface="0 Bardiya" panose="00000400000000000000" pitchFamily="2" charset="-78"/>
              </a:rPr>
              <a:t>تعداد سفر</a:t>
            </a: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cs typeface="0 Badr" panose="00000400000000000000" pitchFamily="2" charset="-78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cs typeface="0 Badr" panose="00000400000000000000" pitchFamily="2" charset="-78"/>
              </a:rPr>
              <a:t>*</a:t>
            </a:r>
            <a:r>
              <a:rPr lang="fa-IR" sz="2000" b="1" dirty="0" smtClean="0">
                <a:solidFill>
                  <a:srgbClr val="00B050"/>
                </a:solidFill>
                <a:cs typeface="0 Bardiya" panose="00000400000000000000" pitchFamily="2" charset="-78"/>
              </a:rPr>
              <a:t>شماره کارت</a:t>
            </a:r>
            <a:r>
              <a:rPr lang="en-US" sz="2000" b="1" dirty="0" smtClean="0">
                <a:solidFill>
                  <a:srgbClr val="00B050"/>
                </a:solidFill>
                <a:cs typeface="0 Bardiya" panose="00000400000000000000" pitchFamily="2" charset="-78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cs typeface="0 Badr" panose="00000400000000000000" pitchFamily="2" charset="-78"/>
              </a:rPr>
              <a:t>*</a:t>
            </a:r>
            <a:r>
              <a:rPr lang="fa-IR" sz="2000" b="1" dirty="0" smtClean="0">
                <a:solidFill>
                  <a:srgbClr val="C00000"/>
                </a:solidFill>
                <a:cs typeface="0 Bardiya" panose="00000400000000000000" pitchFamily="2" charset="-78"/>
              </a:rPr>
              <a:t>رمز دوم</a:t>
            </a:r>
            <a:r>
              <a:rPr lang="en-US" sz="2000" b="1" dirty="0" smtClean="0">
                <a:solidFill>
                  <a:srgbClr val="C00000"/>
                </a:solidFill>
                <a:cs typeface="0 Bardiya" panose="00000400000000000000" pitchFamily="2" charset="-78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cs typeface="0 Badr" panose="00000400000000000000" pitchFamily="2" charset="-78"/>
              </a:rPr>
              <a:t>#</a:t>
            </a:r>
            <a:endParaRPr lang="en-US" sz="2000" dirty="0">
              <a:solidFill>
                <a:schemeClr val="tx1"/>
              </a:solidFill>
              <a:cs typeface="0 Bad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1300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830597" y="156794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USSD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006" y="664654"/>
            <a:ext cx="1161572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ارسال 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USSD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300" y="1305652"/>
            <a:ext cx="8653134" cy="5552348"/>
          </a:xfrm>
          <a:prstGeom prst="rect">
            <a:avLst/>
          </a:prstGeom>
        </p:spPr>
      </p:pic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1809785" y="1349457"/>
            <a:ext cx="762000" cy="665162"/>
            <a:chOff x="1110" y="2656"/>
            <a:chExt cx="1549" cy="1351"/>
          </a:xfrm>
        </p:grpSpPr>
        <p:sp>
          <p:nvSpPr>
            <p:cNvPr id="16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92"/>
          <p:cNvGrpSpPr>
            <a:grpSpLocks/>
          </p:cNvGrpSpPr>
          <p:nvPr/>
        </p:nvGrpSpPr>
        <p:grpSpPr bwMode="auto">
          <a:xfrm>
            <a:off x="9306248" y="1325293"/>
            <a:ext cx="762000" cy="665162"/>
            <a:chOff x="3174" y="2656"/>
            <a:chExt cx="1549" cy="1351"/>
          </a:xfrm>
        </p:grpSpPr>
        <p:sp>
          <p:nvSpPr>
            <p:cNvPr id="2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" name="Text Box 98"/>
          <p:cNvSpPr txBox="1">
            <a:spLocks noChangeArrowheads="1"/>
          </p:cNvSpPr>
          <p:nvPr/>
        </p:nvSpPr>
        <p:spPr bwMode="gray">
          <a:xfrm>
            <a:off x="2004747" y="1447882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1</a:t>
            </a:r>
            <a:endParaRPr lang="en-US" altLang="en-US" sz="2400" b="1" dirty="0"/>
          </a:p>
        </p:txBody>
      </p:sp>
      <p:sp>
        <p:nvSpPr>
          <p:cNvPr id="25" name="Text Box 101"/>
          <p:cNvSpPr txBox="1">
            <a:spLocks noChangeArrowheads="1"/>
          </p:cNvSpPr>
          <p:nvPr/>
        </p:nvSpPr>
        <p:spPr bwMode="gray">
          <a:xfrm>
            <a:off x="9501210" y="1423718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3</a:t>
            </a:r>
            <a:endParaRPr lang="en-US" altLang="en-US" sz="2400" b="1" dirty="0"/>
          </a:p>
        </p:txBody>
      </p:sp>
      <p:grpSp>
        <p:nvGrpSpPr>
          <p:cNvPr id="26" name="Group 92"/>
          <p:cNvGrpSpPr>
            <a:grpSpLocks/>
          </p:cNvGrpSpPr>
          <p:nvPr/>
        </p:nvGrpSpPr>
        <p:grpSpPr bwMode="auto">
          <a:xfrm>
            <a:off x="5558016" y="1388845"/>
            <a:ext cx="762000" cy="665162"/>
            <a:chOff x="3174" y="2656"/>
            <a:chExt cx="1549" cy="1351"/>
          </a:xfrm>
        </p:grpSpPr>
        <p:sp>
          <p:nvSpPr>
            <p:cNvPr id="27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" name="Text Box 101"/>
          <p:cNvSpPr txBox="1">
            <a:spLocks noChangeArrowheads="1"/>
          </p:cNvSpPr>
          <p:nvPr/>
        </p:nvSpPr>
        <p:spPr bwMode="gray">
          <a:xfrm>
            <a:off x="5752978" y="1487270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1017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115080" y="156794"/>
            <a:ext cx="1586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JAVA CODE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7006" y="820981"/>
            <a:ext cx="1161572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کد های ارسال </a:t>
            </a: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USSD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34" y="2079310"/>
            <a:ext cx="11524550" cy="400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8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007918" y="156794"/>
            <a:ext cx="26934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جــیــریـــنــگــــ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  <a:p>
            <a:pPr algn="r" rtl="1"/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284" y="842607"/>
            <a:ext cx="2052008" cy="80263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319841" y="2588800"/>
            <a:ext cx="9523596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جیرینگ یک کیف پول همراه است که مخصوص مشترکان همراه اول بوده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بر بستر تلفن همراه ارایه می‌شود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319841" y="3388181"/>
            <a:ext cx="9523596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برای استفاده از جیرینگ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نیازی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به داشتن حساب بانکی، گوشی هوشمند و یا نصب نرم افزار خاص بر روی گوشی تلفن همراه نیست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319841" y="4193852"/>
            <a:ext cx="9523596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ثبت نام در جیرینگ با کد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*123#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319841" y="1783129"/>
            <a:ext cx="9523596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جیرینگ یک درگاه پرداخت است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که قابلیت‌های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بسترهای اینترنت و تلفن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همراه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ترکیب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کرده است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319841" y="4999523"/>
            <a:ext cx="9523596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شارژ کیف پول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جیرینگ با کد #724*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319841" y="5805194"/>
            <a:ext cx="9523596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خرید از شرکت های طرف قرار داد جیرینگ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4375">
            <a:off x="335703" y="814789"/>
            <a:ext cx="1381439" cy="13814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3912" y="4174410"/>
            <a:ext cx="2228816" cy="2674580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1134"/>
            <a:ext cx="4321834" cy="278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4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007982" y="156794"/>
            <a:ext cx="26933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جــیــریـــنــگــــ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440"/>
            <a:ext cx="3693281" cy="6152113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3338423" y="2059174"/>
            <a:ext cx="8605300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عملیات پرداخت با تکنولوژی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USSD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انجام میشود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38423" y="2854480"/>
            <a:ext cx="8605300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مبلغ از کیف پول جیرینگ کسر میشود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38423" y="3652256"/>
            <a:ext cx="8605300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مبلغ کسر شده با درخواست فروشنده به حساب فروشنده واریز میشود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38423" y="4447562"/>
            <a:ext cx="8605300" cy="10388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جیرینگ برای مبالغ بالای یک ملیون 3 درصد و برای مبالغ زیر یک ملیون 5 درصد از هر تراکنش را به عنوان کارمزد کم میکند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925" y="973373"/>
            <a:ext cx="2272295" cy="88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31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849076" y="5571730"/>
            <a:ext cx="6327927" cy="6991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QR Code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یک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عبارت رمزی ماتریسی شکل یا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بارکد دو بعدی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است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49075" y="4770407"/>
            <a:ext cx="6327927" cy="6333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ارائه بلیط با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QR Code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979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348734" y="156794"/>
            <a:ext cx="1352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QR CODE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920682" y="2967237"/>
            <a:ext cx="4291862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QR Code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83" y="1294982"/>
            <a:ext cx="3808783" cy="2539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83" y="3834171"/>
            <a:ext cx="3831030" cy="2549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14"/>
          <p:cNvSpPr/>
          <p:nvPr/>
        </p:nvSpPr>
        <p:spPr>
          <a:xfrm>
            <a:off x="4902650" y="4038440"/>
            <a:ext cx="6327927" cy="11224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QR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مخفف </a:t>
            </a:r>
            <a:r>
              <a:rPr lang="en-US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Quick Response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به معنای پاسخ سریع است ،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زیرا سازنده‌ی آن می‌خواست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کد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به گونه‌ای باشد که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با سرعت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زیادی رمزگشایی شود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02650" y="5287009"/>
            <a:ext cx="6327927" cy="7106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کد در سال ۱۹۹۴ توسط شرکت تویوتا در ژاپن ساخته شده است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813" y="1646650"/>
            <a:ext cx="1363600" cy="13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6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012377" y="156794"/>
            <a:ext cx="688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NFC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309" y="979148"/>
            <a:ext cx="4971691" cy="587885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332"/>
                    </a14:imgEffect>
                    <a14:imgEffect>
                      <a14:saturation sa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664" y="2787122"/>
            <a:ext cx="1431195" cy="143119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47533" y="1966822"/>
            <a:ext cx="6327927" cy="6333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ارائه بلیط با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NFC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47533" y="2731791"/>
            <a:ext cx="6327927" cy="6333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NFC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 نسخه جدید تری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از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RFID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میباشد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47532" y="3496761"/>
            <a:ext cx="6327927" cy="9544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NFC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به معنای مجموعه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ای از استانداردهای مخابرات بی سیم در فاصله های بسته و کوتاه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است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7531" y="4582900"/>
            <a:ext cx="6327927" cy="9544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NFC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امکان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برقراری ارتباط دو طرفه را به وجود می آورد در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حالیکه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RFID 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یک </a:t>
            </a:r>
            <a:r>
              <a:rPr lang="fa-IR" altLang="en-US" dirty="0">
                <a:solidFill>
                  <a:schemeClr val="bg1"/>
                </a:solidFill>
                <a:cs typeface="0 Bardiya Bold" panose="00000700000000000000" pitchFamily="2" charset="-78"/>
              </a:rPr>
              <a:t>تکنولوژی خواندن یک طرفه است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071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012377" y="156794"/>
            <a:ext cx="688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NFC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85" y="1359950"/>
            <a:ext cx="3497726" cy="222153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620925" y="1359950"/>
            <a:ext cx="7080423" cy="6333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داخل کارت مترو تگ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NFC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وجود دارد که قابلیت خواندن و نوشتن دارد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9" b="-6677"/>
          <a:stretch/>
        </p:blipFill>
        <p:spPr>
          <a:xfrm>
            <a:off x="388385" y="3873260"/>
            <a:ext cx="3497726" cy="244174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620925" y="2124825"/>
            <a:ext cx="7080423" cy="10842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این اپلیکیشن هم با بهره گیره از تراشه </a:t>
            </a:r>
            <a:r>
              <a:rPr lang="en-US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NFC</a:t>
            </a:r>
            <a:r>
              <a:rPr lang="fa-IR" altLang="en-US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 موجود در گوشی های هوشمند سعی در حذف کارت ها دارد و هدف آن استفاده از تلفن همراه به عنوان کارت بوده</a:t>
            </a:r>
            <a:endParaRPr lang="en-US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925" y="3340600"/>
            <a:ext cx="7080423" cy="297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7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7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854814" y="1414683"/>
            <a:ext cx="103423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نتایج بدست آمده نشان میدهد که که استفاده از یک فناوری تحت تاثیر موارد ذیل است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72" name="Group 3"/>
          <p:cNvGrpSpPr>
            <a:grpSpLocks/>
          </p:cNvGrpSpPr>
          <p:nvPr/>
        </p:nvGrpSpPr>
        <p:grpSpPr bwMode="auto">
          <a:xfrm>
            <a:off x="2771185" y="2599705"/>
            <a:ext cx="5908675" cy="2955925"/>
            <a:chOff x="1030" y="1776"/>
            <a:chExt cx="3722" cy="1862"/>
          </a:xfrm>
        </p:grpSpPr>
        <p:sp>
          <p:nvSpPr>
            <p:cNvPr id="73" name="AutoShape 9"/>
            <p:cNvSpPr>
              <a:spLocks noChangeArrowheads="1"/>
            </p:cNvSpPr>
            <p:nvPr/>
          </p:nvSpPr>
          <p:spPr bwMode="gray">
            <a:xfrm>
              <a:off x="1030" y="1795"/>
              <a:ext cx="1476" cy="1226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74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81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2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5" name="Text Box 18"/>
            <p:cNvSpPr txBox="1">
              <a:spLocks noChangeArrowheads="1"/>
            </p:cNvSpPr>
            <p:nvPr/>
          </p:nvSpPr>
          <p:spPr bwMode="gray">
            <a:xfrm>
              <a:off x="3420" y="2164"/>
              <a:ext cx="114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400" b="1" dirty="0" smtClean="0">
                  <a:solidFill>
                    <a:srgbClr val="FFFFFF"/>
                  </a:solidFill>
                  <a:cs typeface="0 Bardiya Bold" panose="00000700000000000000" pitchFamily="2" charset="-78"/>
                </a:rPr>
                <a:t>سهولت استفاده</a:t>
              </a:r>
            </a:p>
            <a:p>
              <a:pPr algn="ctr" eaLnBrk="0" hangingPunct="0"/>
              <a:r>
                <a:rPr lang="fa-IR" altLang="en-US" sz="2400" b="1" dirty="0" smtClean="0">
                  <a:solidFill>
                    <a:srgbClr val="FFFFFF"/>
                  </a:solidFill>
                  <a:cs typeface="0 Bardiya Bold" panose="00000700000000000000" pitchFamily="2" charset="-78"/>
                </a:rPr>
                <a:t>کاربران</a:t>
              </a:r>
            </a:p>
          </p:txBody>
        </p:sp>
        <p:grpSp>
          <p:nvGrpSpPr>
            <p:cNvPr id="76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78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9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7" name="Text Box 23"/>
            <p:cNvSpPr txBox="1">
              <a:spLocks noChangeArrowheads="1"/>
            </p:cNvSpPr>
            <p:nvPr/>
          </p:nvSpPr>
          <p:spPr bwMode="gray">
            <a:xfrm>
              <a:off x="2359" y="2844"/>
              <a:ext cx="106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fa-IR" altLang="en-US" sz="2400" b="1" dirty="0" smtClean="0">
                  <a:solidFill>
                    <a:srgbClr val="FFFFFF"/>
                  </a:solidFill>
                  <a:cs typeface="0 Bardiya Bold" panose="00000700000000000000" pitchFamily="2" charset="-78"/>
                </a:rPr>
                <a:t>کارامدی</a:t>
              </a:r>
              <a:endParaRPr lang="en-US" altLang="en-US" sz="1400" dirty="0">
                <a:solidFill>
                  <a:srgbClr val="FFFFFF"/>
                </a:solidFill>
                <a:cs typeface="0 Bardiya Bold" panose="00000700000000000000" pitchFamily="2" charset="-78"/>
              </a:endParaRPr>
            </a:p>
          </p:txBody>
        </p:sp>
      </p:grpSp>
      <p:sp>
        <p:nvSpPr>
          <p:cNvPr id="84" name="AutoShape 10"/>
          <p:cNvSpPr>
            <a:spLocks noChangeArrowheads="1"/>
          </p:cNvSpPr>
          <p:nvPr/>
        </p:nvSpPr>
        <p:spPr bwMode="gray">
          <a:xfrm>
            <a:off x="2750548" y="2594943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AutoShape 11"/>
          <p:cNvSpPr>
            <a:spLocks noChangeArrowheads="1"/>
          </p:cNvSpPr>
          <p:nvPr/>
        </p:nvSpPr>
        <p:spPr bwMode="gray">
          <a:xfrm>
            <a:off x="2887797" y="2712167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Text Box 13"/>
          <p:cNvSpPr txBox="1">
            <a:spLocks noChangeArrowheads="1"/>
          </p:cNvSpPr>
          <p:nvPr/>
        </p:nvSpPr>
        <p:spPr bwMode="gray">
          <a:xfrm>
            <a:off x="2912473" y="3261693"/>
            <a:ext cx="191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FFFFFF"/>
                </a:solidFill>
                <a:cs typeface="0 Bardiya Bold" panose="00000700000000000000" pitchFamily="2" charset="-78"/>
              </a:rPr>
              <a:t>امنیت</a:t>
            </a:r>
            <a:endParaRPr lang="en-US" altLang="en-US" sz="1400" dirty="0">
              <a:solidFill>
                <a:srgbClr val="FFFFFF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114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97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06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58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02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0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4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487632" y="2798827"/>
            <a:ext cx="9216736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6600" b="1" dirty="0" smtClean="0">
                <a:latin typeface="Shekasteh_Beta" panose="02000503000000020003" pitchFamily="2" charset="0"/>
                <a:ea typeface="Calibri" panose="020F0502020204030204" pitchFamily="34" charset="0"/>
                <a:cs typeface="Shekasteh_Beta" panose="02000503000000020003" pitchFamily="2" charset="0"/>
              </a:rPr>
              <a:t>پایان</a:t>
            </a:r>
            <a:endParaRPr lang="en-US" sz="5400" dirty="0">
              <a:latin typeface="Shekasteh_Beta" panose="02000503000000020003" pitchFamily="2" charset="0"/>
              <a:ea typeface="Calibri" panose="020F0502020204030204" pitchFamily="34" charset="0"/>
              <a:cs typeface="Shekasteh_Beta" panose="02000503000000020003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09129" y="6094749"/>
            <a:ext cx="3063585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15000"/>
              </a:lnSpc>
              <a:spcAft>
                <a:spcPts val="1000"/>
              </a:spcAft>
            </a:pPr>
            <a:r>
              <a:rPr lang="fa-IR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hekasteh_Beta" panose="02000503000000020003" pitchFamily="2" charset="0"/>
                <a:ea typeface="Calibri" panose="020F0502020204030204" pitchFamily="34" charset="0"/>
                <a:cs typeface="Shekasteh_Beta" panose="02000503000000020003" pitchFamily="2" charset="0"/>
              </a:rPr>
              <a:t>محمدرضا احدیان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latin typeface="Shekasteh_Beta" panose="02000503000000020003" pitchFamily="2" charset="0"/>
              <a:ea typeface="Calibri" panose="020F0502020204030204" pitchFamily="34" charset="0"/>
              <a:cs typeface="Shekasteh_Beta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43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52663" y="156794"/>
            <a:ext cx="104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چکیده</a:t>
            </a:r>
            <a:r>
              <a:rPr lang="en-US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 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53493" y="2016782"/>
            <a:ext cx="7231981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خود کارآمدی به صورت هم زمان تحت تاثیر موارد زیر است</a:t>
            </a:r>
            <a:endParaRPr lang="en-US" sz="28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0" name="Oval 10"/>
          <p:cNvSpPr>
            <a:spLocks noChangeArrowheads="1"/>
          </p:cNvSpPr>
          <p:nvPr/>
        </p:nvSpPr>
        <p:spPr bwMode="gray">
          <a:xfrm>
            <a:off x="1967713" y="3107679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gray">
          <a:xfrm>
            <a:off x="1967713" y="3107679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gray">
          <a:xfrm>
            <a:off x="2109001" y="3248967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3" name="Oval 13"/>
          <p:cNvSpPr>
            <a:spLocks noChangeArrowheads="1"/>
          </p:cNvSpPr>
          <p:nvPr/>
        </p:nvSpPr>
        <p:spPr bwMode="gray">
          <a:xfrm>
            <a:off x="2110588" y="3252142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" name="Oval 14"/>
          <p:cNvSpPr>
            <a:spLocks noChangeArrowheads="1"/>
          </p:cNvSpPr>
          <p:nvPr/>
        </p:nvSpPr>
        <p:spPr bwMode="gray">
          <a:xfrm>
            <a:off x="2202663" y="3342629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5" name="Group 15"/>
          <p:cNvGrpSpPr>
            <a:grpSpLocks/>
          </p:cNvGrpSpPr>
          <p:nvPr/>
        </p:nvGrpSpPr>
        <p:grpSpPr bwMode="auto">
          <a:xfrm>
            <a:off x="2229651" y="3368029"/>
            <a:ext cx="1636712" cy="1636713"/>
            <a:chOff x="4166" y="1706"/>
            <a:chExt cx="1252" cy="1252"/>
          </a:xfrm>
        </p:grpSpPr>
        <p:sp>
          <p:nvSpPr>
            <p:cNvPr id="46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7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8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9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50" name="Oval 20"/>
          <p:cNvSpPr>
            <a:spLocks noChangeArrowheads="1"/>
          </p:cNvSpPr>
          <p:nvPr/>
        </p:nvSpPr>
        <p:spPr bwMode="gray">
          <a:xfrm>
            <a:off x="4269589" y="309426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gray">
          <a:xfrm>
            <a:off x="4269589" y="309426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" name="Oval 22"/>
          <p:cNvSpPr>
            <a:spLocks noChangeArrowheads="1"/>
          </p:cNvSpPr>
          <p:nvPr/>
        </p:nvSpPr>
        <p:spPr bwMode="gray">
          <a:xfrm>
            <a:off x="4410877" y="3235553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3" name="Oval 23"/>
          <p:cNvSpPr>
            <a:spLocks noChangeArrowheads="1"/>
          </p:cNvSpPr>
          <p:nvPr/>
        </p:nvSpPr>
        <p:spPr bwMode="gray">
          <a:xfrm>
            <a:off x="4412464" y="3238728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4" name="Oval 24"/>
          <p:cNvSpPr>
            <a:spLocks noChangeArrowheads="1"/>
          </p:cNvSpPr>
          <p:nvPr/>
        </p:nvSpPr>
        <p:spPr bwMode="gray">
          <a:xfrm>
            <a:off x="4504539" y="3329215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55" name="Group 25"/>
          <p:cNvGrpSpPr>
            <a:grpSpLocks/>
          </p:cNvGrpSpPr>
          <p:nvPr/>
        </p:nvGrpSpPr>
        <p:grpSpPr bwMode="auto">
          <a:xfrm>
            <a:off x="4531527" y="3348265"/>
            <a:ext cx="1636712" cy="1636713"/>
            <a:chOff x="4166" y="1706"/>
            <a:chExt cx="1252" cy="1252"/>
          </a:xfrm>
        </p:grpSpPr>
        <p:sp>
          <p:nvSpPr>
            <p:cNvPr id="56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7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8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9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60" name="Text Box 38"/>
          <p:cNvSpPr txBox="1">
            <a:spLocks noChangeArrowheads="1"/>
          </p:cNvSpPr>
          <p:nvPr/>
        </p:nvSpPr>
        <p:spPr bwMode="gray">
          <a:xfrm>
            <a:off x="2301365" y="3604283"/>
            <a:ext cx="145144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سهولت استفاده کاربران</a:t>
            </a:r>
            <a:endParaRPr lang="en-US" altLang="en-US" sz="2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62" name="Text Box 39"/>
          <p:cNvSpPr txBox="1">
            <a:spLocks noChangeArrowheads="1"/>
          </p:cNvSpPr>
          <p:nvPr/>
        </p:nvSpPr>
        <p:spPr bwMode="gray">
          <a:xfrm>
            <a:off x="4640031" y="3633317"/>
            <a:ext cx="135096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sz="2400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تطبیق با نیاز های کاربران</a:t>
            </a:r>
            <a:endParaRPr lang="en-US" altLang="en-US" sz="2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896" y="2150152"/>
            <a:ext cx="7720635" cy="471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19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759791" y="156794"/>
            <a:ext cx="1941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فناوری خلاقانه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" y="660872"/>
            <a:ext cx="12137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درزمینه حمل و نقل ، فناوری خلاقانه عامل کلیدی است کیفیت زندگی شهروندان را بهبود بخشد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" y="1422848"/>
            <a:ext cx="12137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برای بهبود تقویت این شرایط اتحادیه اروپا در سال 2010 قوانین و پیشنهاداتی را ارائه داد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63542" y="2360051"/>
            <a:ext cx="10292929" cy="8158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به سیستم های هوشمند حمل و نقل پیشنهاد شد که خرید بلیط از طریق جابجایی داده اختصاصی انجام شود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63542" y="3308530"/>
            <a:ext cx="10292929" cy="8158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و تایید و کنترل چنین بلیط هایی از طریق وسایل ارتباطی همراه که فناوری لازم روی آنها نصب شده است صورت گیرد</a:t>
            </a:r>
            <a:endParaRPr lang="en-US" sz="20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15" name="Group 88"/>
          <p:cNvGrpSpPr>
            <a:grpSpLocks/>
          </p:cNvGrpSpPr>
          <p:nvPr/>
        </p:nvGrpSpPr>
        <p:grpSpPr bwMode="auto">
          <a:xfrm>
            <a:off x="10846834" y="2446135"/>
            <a:ext cx="762000" cy="665162"/>
            <a:chOff x="1110" y="2656"/>
            <a:chExt cx="1549" cy="1351"/>
          </a:xfrm>
        </p:grpSpPr>
        <p:sp>
          <p:nvSpPr>
            <p:cNvPr id="16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92"/>
          <p:cNvGrpSpPr>
            <a:grpSpLocks/>
          </p:cNvGrpSpPr>
          <p:nvPr/>
        </p:nvGrpSpPr>
        <p:grpSpPr bwMode="auto">
          <a:xfrm>
            <a:off x="10835153" y="3394159"/>
            <a:ext cx="762000" cy="665162"/>
            <a:chOff x="3174" y="2656"/>
            <a:chExt cx="1549" cy="1351"/>
          </a:xfrm>
        </p:grpSpPr>
        <p:sp>
          <p:nvSpPr>
            <p:cNvPr id="2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" name="Text Box 98"/>
          <p:cNvSpPr txBox="1">
            <a:spLocks noChangeArrowheads="1"/>
          </p:cNvSpPr>
          <p:nvPr/>
        </p:nvSpPr>
        <p:spPr bwMode="gray">
          <a:xfrm>
            <a:off x="11043684" y="254456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1</a:t>
            </a:r>
          </a:p>
        </p:txBody>
      </p:sp>
      <p:sp>
        <p:nvSpPr>
          <p:cNvPr id="25" name="Text Box 101"/>
          <p:cNvSpPr txBox="1">
            <a:spLocks noChangeArrowheads="1"/>
          </p:cNvSpPr>
          <p:nvPr/>
        </p:nvSpPr>
        <p:spPr bwMode="gray">
          <a:xfrm>
            <a:off x="11032003" y="3492584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129" y="4364280"/>
            <a:ext cx="7334472" cy="249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86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940382" y="156794"/>
            <a:ext cx="37609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منافع خرید بلیط با تلفن همراه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327392" y="1869872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کاهش زمان خرید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327391" y="3109666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تایید شدن بلیط به آسانی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327390" y="632179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خرید بلیط به وسیله تلفن همراه باعث ایجاد منافع زیر میشود</a:t>
            </a:r>
            <a:endParaRPr lang="en-US" altLang="en-US" sz="1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6" name="Group 88"/>
          <p:cNvGrpSpPr>
            <a:grpSpLocks/>
          </p:cNvGrpSpPr>
          <p:nvPr/>
        </p:nvGrpSpPr>
        <p:grpSpPr bwMode="auto">
          <a:xfrm>
            <a:off x="10436200" y="2108151"/>
            <a:ext cx="762000" cy="665162"/>
            <a:chOff x="1110" y="2656"/>
            <a:chExt cx="1549" cy="1351"/>
          </a:xfrm>
        </p:grpSpPr>
        <p:sp>
          <p:nvSpPr>
            <p:cNvPr id="47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" name="Group 92"/>
          <p:cNvGrpSpPr>
            <a:grpSpLocks/>
          </p:cNvGrpSpPr>
          <p:nvPr/>
        </p:nvGrpSpPr>
        <p:grpSpPr bwMode="auto">
          <a:xfrm>
            <a:off x="10480474" y="3310875"/>
            <a:ext cx="762000" cy="665162"/>
            <a:chOff x="3174" y="2656"/>
            <a:chExt cx="1549" cy="1351"/>
          </a:xfrm>
        </p:grpSpPr>
        <p:sp>
          <p:nvSpPr>
            <p:cNvPr id="5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Text Box 98"/>
          <p:cNvSpPr txBox="1">
            <a:spLocks noChangeArrowheads="1"/>
          </p:cNvSpPr>
          <p:nvPr/>
        </p:nvSpPr>
        <p:spPr bwMode="gray">
          <a:xfrm>
            <a:off x="10631162" y="2206576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1</a:t>
            </a:r>
            <a:endParaRPr lang="en-US" altLang="en-US" sz="2400" b="1" dirty="0"/>
          </a:p>
        </p:txBody>
      </p:sp>
      <p:sp>
        <p:nvSpPr>
          <p:cNvPr id="55" name="Text Box 101"/>
          <p:cNvSpPr txBox="1">
            <a:spLocks noChangeArrowheads="1"/>
          </p:cNvSpPr>
          <p:nvPr/>
        </p:nvSpPr>
        <p:spPr bwMode="gray">
          <a:xfrm>
            <a:off x="10675436" y="3409300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  <p:sp>
        <p:nvSpPr>
          <p:cNvPr id="58" name="Rectangle 57"/>
          <p:cNvSpPr/>
          <p:nvPr/>
        </p:nvSpPr>
        <p:spPr>
          <a:xfrm>
            <a:off x="1327391" y="4340405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جلوگیری از تشکیل صف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59" name="Group 92"/>
          <p:cNvGrpSpPr>
            <a:grpSpLocks/>
          </p:cNvGrpSpPr>
          <p:nvPr/>
        </p:nvGrpSpPr>
        <p:grpSpPr bwMode="auto">
          <a:xfrm>
            <a:off x="10480474" y="4541614"/>
            <a:ext cx="762000" cy="665162"/>
            <a:chOff x="3174" y="2656"/>
            <a:chExt cx="1549" cy="1351"/>
          </a:xfrm>
        </p:grpSpPr>
        <p:sp>
          <p:nvSpPr>
            <p:cNvPr id="6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" name="Text Box 101"/>
          <p:cNvSpPr txBox="1">
            <a:spLocks noChangeArrowheads="1"/>
          </p:cNvSpPr>
          <p:nvPr/>
        </p:nvSpPr>
        <p:spPr bwMode="gray">
          <a:xfrm>
            <a:off x="10675436" y="4640039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3</a:t>
            </a:r>
            <a:endParaRPr lang="en-US" altLang="en-US" sz="2400" b="1" dirty="0"/>
          </a:p>
        </p:txBody>
      </p:sp>
      <p:sp>
        <p:nvSpPr>
          <p:cNvPr id="39" name="Rectangle 38"/>
          <p:cNvSpPr/>
          <p:nvPr/>
        </p:nvSpPr>
        <p:spPr>
          <a:xfrm>
            <a:off x="1327391" y="5585475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توانایی دریافت جدول زمانی و تاخیرات وسایل نقلیه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0" name="Group 92"/>
          <p:cNvGrpSpPr>
            <a:grpSpLocks/>
          </p:cNvGrpSpPr>
          <p:nvPr/>
        </p:nvGrpSpPr>
        <p:grpSpPr bwMode="auto">
          <a:xfrm>
            <a:off x="10480474" y="5786684"/>
            <a:ext cx="762000" cy="665162"/>
            <a:chOff x="3174" y="2656"/>
            <a:chExt cx="1549" cy="1351"/>
          </a:xfrm>
        </p:grpSpPr>
        <p:sp>
          <p:nvSpPr>
            <p:cNvPr id="4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7" name="Text Box 101"/>
          <p:cNvSpPr txBox="1">
            <a:spLocks noChangeArrowheads="1"/>
          </p:cNvSpPr>
          <p:nvPr/>
        </p:nvSpPr>
        <p:spPr bwMode="gray">
          <a:xfrm>
            <a:off x="10675436" y="5885109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4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8937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7940317" y="156794"/>
            <a:ext cx="37610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>
                <a:solidFill>
                  <a:schemeClr val="bg1"/>
                </a:solidFill>
                <a:cs typeface="0 Jadid Bold" panose="00000700000000000000" pitchFamily="2" charset="-78"/>
              </a:rPr>
              <a:t>منافع خرید بلیط با تلفن همراه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  <a:p>
            <a:pPr algn="r" rtl="1"/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327392" y="1869872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ایجاد ارزش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327391" y="3109666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درگیر شدن مشتری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327390" y="632179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و همچنین مشتریان به شکل فعال در ایجاد ارزش سهیم میشوند و باعث ایجاد فعایت های زیر میشود</a:t>
            </a:r>
            <a:endParaRPr lang="en-US" altLang="en-US" sz="1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6" name="Group 88"/>
          <p:cNvGrpSpPr>
            <a:grpSpLocks/>
          </p:cNvGrpSpPr>
          <p:nvPr/>
        </p:nvGrpSpPr>
        <p:grpSpPr bwMode="auto">
          <a:xfrm>
            <a:off x="10436200" y="2108151"/>
            <a:ext cx="762000" cy="665162"/>
            <a:chOff x="1110" y="2656"/>
            <a:chExt cx="1549" cy="1351"/>
          </a:xfrm>
        </p:grpSpPr>
        <p:sp>
          <p:nvSpPr>
            <p:cNvPr id="47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8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9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" name="Group 92"/>
          <p:cNvGrpSpPr>
            <a:grpSpLocks/>
          </p:cNvGrpSpPr>
          <p:nvPr/>
        </p:nvGrpSpPr>
        <p:grpSpPr bwMode="auto">
          <a:xfrm>
            <a:off x="10480474" y="3310875"/>
            <a:ext cx="762000" cy="665162"/>
            <a:chOff x="3174" y="2656"/>
            <a:chExt cx="1549" cy="1351"/>
          </a:xfrm>
        </p:grpSpPr>
        <p:sp>
          <p:nvSpPr>
            <p:cNvPr id="5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Text Box 98"/>
          <p:cNvSpPr txBox="1">
            <a:spLocks noChangeArrowheads="1"/>
          </p:cNvSpPr>
          <p:nvPr/>
        </p:nvSpPr>
        <p:spPr bwMode="gray">
          <a:xfrm>
            <a:off x="10631162" y="2206576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1</a:t>
            </a:r>
            <a:endParaRPr lang="en-US" altLang="en-US" sz="2400" b="1" dirty="0"/>
          </a:p>
        </p:txBody>
      </p:sp>
      <p:sp>
        <p:nvSpPr>
          <p:cNvPr id="55" name="Text Box 101"/>
          <p:cNvSpPr txBox="1">
            <a:spLocks noChangeArrowheads="1"/>
          </p:cNvSpPr>
          <p:nvPr/>
        </p:nvSpPr>
        <p:spPr bwMode="gray">
          <a:xfrm>
            <a:off x="10675436" y="3409300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  <p:sp>
        <p:nvSpPr>
          <p:cNvPr id="58" name="Rectangle 57"/>
          <p:cNvSpPr/>
          <p:nvPr/>
        </p:nvSpPr>
        <p:spPr>
          <a:xfrm>
            <a:off x="1327391" y="4340405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سلف سرویس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59" name="Group 92"/>
          <p:cNvGrpSpPr>
            <a:grpSpLocks/>
          </p:cNvGrpSpPr>
          <p:nvPr/>
        </p:nvGrpSpPr>
        <p:grpSpPr bwMode="auto">
          <a:xfrm>
            <a:off x="10480474" y="4541614"/>
            <a:ext cx="762000" cy="665162"/>
            <a:chOff x="3174" y="2656"/>
            <a:chExt cx="1549" cy="1351"/>
          </a:xfrm>
        </p:grpSpPr>
        <p:sp>
          <p:nvSpPr>
            <p:cNvPr id="6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6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" name="Text Box 101"/>
          <p:cNvSpPr txBox="1">
            <a:spLocks noChangeArrowheads="1"/>
          </p:cNvSpPr>
          <p:nvPr/>
        </p:nvSpPr>
        <p:spPr bwMode="gray">
          <a:xfrm>
            <a:off x="10675436" y="4640039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3</a:t>
            </a:r>
            <a:endParaRPr lang="en-US" altLang="en-US" sz="2400" b="1" dirty="0"/>
          </a:p>
        </p:txBody>
      </p:sp>
      <p:sp>
        <p:nvSpPr>
          <p:cNvPr id="39" name="Rectangle 38"/>
          <p:cNvSpPr/>
          <p:nvPr/>
        </p:nvSpPr>
        <p:spPr>
          <a:xfrm>
            <a:off x="1327391" y="5585475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تجربه سازی برای مشتری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40" name="Group 92"/>
          <p:cNvGrpSpPr>
            <a:grpSpLocks/>
          </p:cNvGrpSpPr>
          <p:nvPr/>
        </p:nvGrpSpPr>
        <p:grpSpPr bwMode="auto">
          <a:xfrm>
            <a:off x="10480474" y="5786684"/>
            <a:ext cx="762000" cy="665162"/>
            <a:chOff x="3174" y="2656"/>
            <a:chExt cx="1549" cy="1351"/>
          </a:xfrm>
        </p:grpSpPr>
        <p:sp>
          <p:nvSpPr>
            <p:cNvPr id="41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7" name="Text Box 101"/>
          <p:cNvSpPr txBox="1">
            <a:spLocks noChangeArrowheads="1"/>
          </p:cNvSpPr>
          <p:nvPr/>
        </p:nvSpPr>
        <p:spPr bwMode="gray">
          <a:xfrm>
            <a:off x="10675436" y="5885109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4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2230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flipH="1">
            <a:off x="100472" y="50206"/>
            <a:ext cx="1042528" cy="610666"/>
            <a:chOff x="1542069" y="2590842"/>
            <a:chExt cx="6087442" cy="3565749"/>
          </a:xfrm>
        </p:grpSpPr>
        <p:sp>
          <p:nvSpPr>
            <p:cNvPr id="5" name="Freeform 239"/>
            <p:cNvSpPr>
              <a:spLocks noEditPoints="1"/>
            </p:cNvSpPr>
            <p:nvPr/>
          </p:nvSpPr>
          <p:spPr bwMode="auto">
            <a:xfrm>
              <a:off x="4962511" y="2590842"/>
              <a:ext cx="2667000" cy="2667000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240"/>
            <p:cNvSpPr>
              <a:spLocks noEditPoints="1"/>
            </p:cNvSpPr>
            <p:nvPr/>
          </p:nvSpPr>
          <p:spPr bwMode="auto">
            <a:xfrm>
              <a:off x="3006712" y="3837254"/>
              <a:ext cx="2319338" cy="2319337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241"/>
            <p:cNvSpPr>
              <a:spLocks noEditPoints="1"/>
            </p:cNvSpPr>
            <p:nvPr/>
          </p:nvSpPr>
          <p:spPr bwMode="auto">
            <a:xfrm>
              <a:off x="1542069" y="3347419"/>
              <a:ext cx="1682750" cy="1682750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247"/>
            <p:cNvSpPr>
              <a:spLocks noEditPoints="1"/>
            </p:cNvSpPr>
            <p:nvPr/>
          </p:nvSpPr>
          <p:spPr bwMode="auto">
            <a:xfrm>
              <a:off x="3851262" y="4683392"/>
              <a:ext cx="630238" cy="628650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8"/>
            <p:cNvSpPr>
              <a:spLocks noEditPoints="1"/>
            </p:cNvSpPr>
            <p:nvPr/>
          </p:nvSpPr>
          <p:spPr bwMode="auto">
            <a:xfrm>
              <a:off x="5948349" y="3562392"/>
              <a:ext cx="722313" cy="725487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9"/>
            <p:cNvSpPr>
              <a:spLocks noEditPoints="1"/>
            </p:cNvSpPr>
            <p:nvPr/>
          </p:nvSpPr>
          <p:spPr bwMode="auto">
            <a:xfrm>
              <a:off x="2156432" y="3963368"/>
              <a:ext cx="457200" cy="457200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995432" y="156794"/>
            <a:ext cx="17059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b="1" dirty="0" smtClean="0">
                <a:solidFill>
                  <a:schemeClr val="bg1"/>
                </a:solidFill>
                <a:cs typeface="0 Jadid Bold" panose="00000700000000000000" pitchFamily="2" charset="-78"/>
              </a:rPr>
              <a:t>سلف سرویس</a:t>
            </a:r>
            <a:endParaRPr lang="en-US" sz="2400" b="1" dirty="0">
              <a:solidFill>
                <a:schemeClr val="bg1"/>
              </a:solidFill>
              <a:cs typeface="0 Jadid Bold" panose="00000700000000000000" pitchFamily="2" charset="-78"/>
            </a:endParaRPr>
          </a:p>
        </p:txBody>
      </p:sp>
      <p:sp>
        <p:nvSpPr>
          <p:cNvPr id="17" name="AutoShape 29"/>
          <p:cNvSpPr>
            <a:spLocks/>
          </p:cNvSpPr>
          <p:nvPr/>
        </p:nvSpPr>
        <p:spPr bwMode="auto">
          <a:xfrm>
            <a:off x="11701348" y="241942"/>
            <a:ext cx="302760" cy="274294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50283" y="1377940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سلف سرویس شامل خرید بلیط با تلفن همراه میشود چون به مشتری قدرت </a:t>
            </a:r>
            <a:endParaRPr lang="en-US" altLang="en-US" sz="1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4480035" y="160525"/>
            <a:ext cx="2998788" cy="1601788"/>
            <a:chOff x="1997" y="1314"/>
            <a:chExt cx="1889" cy="1009"/>
          </a:xfrm>
        </p:grpSpPr>
        <p:grpSp>
          <p:nvGrpSpPr>
            <p:cNvPr id="14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20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5242347" y="626834"/>
            <a:ext cx="13356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سلف سرویس</a:t>
            </a:r>
            <a:endParaRPr lang="en-US" altLang="en-US" sz="12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260536" y="2672952"/>
            <a:ext cx="9392127" cy="6715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50000"/>
              </a:lnSpc>
            </a:pPr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سفارش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60536" y="3631259"/>
            <a:ext cx="9392127" cy="6715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خرید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25" name="Group 88"/>
          <p:cNvGrpSpPr>
            <a:grpSpLocks/>
          </p:cNvGrpSpPr>
          <p:nvPr/>
        </p:nvGrpSpPr>
        <p:grpSpPr bwMode="auto">
          <a:xfrm>
            <a:off x="10068290" y="2672951"/>
            <a:ext cx="762000" cy="665162"/>
            <a:chOff x="1110" y="2656"/>
            <a:chExt cx="1549" cy="1351"/>
          </a:xfrm>
        </p:grpSpPr>
        <p:sp>
          <p:nvSpPr>
            <p:cNvPr id="26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" name="Group 92"/>
          <p:cNvGrpSpPr>
            <a:grpSpLocks/>
          </p:cNvGrpSpPr>
          <p:nvPr/>
        </p:nvGrpSpPr>
        <p:grpSpPr bwMode="auto">
          <a:xfrm>
            <a:off x="10066530" y="3640100"/>
            <a:ext cx="762000" cy="665162"/>
            <a:chOff x="3174" y="2656"/>
            <a:chExt cx="1549" cy="1351"/>
          </a:xfrm>
        </p:grpSpPr>
        <p:sp>
          <p:nvSpPr>
            <p:cNvPr id="3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3" name="Text Box 98"/>
          <p:cNvSpPr txBox="1">
            <a:spLocks noChangeArrowheads="1"/>
          </p:cNvSpPr>
          <p:nvPr/>
        </p:nvSpPr>
        <p:spPr bwMode="gray">
          <a:xfrm>
            <a:off x="10270395" y="2781809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1</a:t>
            </a:r>
            <a:endParaRPr lang="en-US" altLang="en-US" sz="2400" b="1" dirty="0"/>
          </a:p>
        </p:txBody>
      </p:sp>
      <p:sp>
        <p:nvSpPr>
          <p:cNvPr id="34" name="Text Box 101"/>
          <p:cNvSpPr txBox="1">
            <a:spLocks noChangeArrowheads="1"/>
          </p:cNvSpPr>
          <p:nvPr/>
        </p:nvSpPr>
        <p:spPr bwMode="gray">
          <a:xfrm>
            <a:off x="10261492" y="3738525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  <p:sp>
        <p:nvSpPr>
          <p:cNvPr id="35" name="Rectangle 34"/>
          <p:cNvSpPr/>
          <p:nvPr/>
        </p:nvSpPr>
        <p:spPr>
          <a:xfrm>
            <a:off x="1250283" y="4589566"/>
            <a:ext cx="9392127" cy="6715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/>
            <a:r>
              <a:rPr lang="fa-IR" sz="2400" dirty="0" smtClean="0">
                <a:solidFill>
                  <a:schemeClr val="bg1"/>
                </a:solidFill>
                <a:cs typeface="0 Bardiya Bold" panose="00000700000000000000" pitchFamily="2" charset="-78"/>
              </a:rPr>
              <a:t>تعامل با شرکت ها</a:t>
            </a:r>
            <a:endParaRPr lang="en-US" sz="2400" dirty="0">
              <a:solidFill>
                <a:schemeClr val="bg1"/>
              </a:solidFill>
              <a:cs typeface="0 Bardiya Bold" panose="00000700000000000000" pitchFamily="2" charset="-78"/>
            </a:endParaRPr>
          </a:p>
        </p:txBody>
      </p:sp>
      <p:grpSp>
        <p:nvGrpSpPr>
          <p:cNvPr id="36" name="Group 92"/>
          <p:cNvGrpSpPr>
            <a:grpSpLocks/>
          </p:cNvGrpSpPr>
          <p:nvPr/>
        </p:nvGrpSpPr>
        <p:grpSpPr bwMode="auto">
          <a:xfrm>
            <a:off x="10079956" y="4595925"/>
            <a:ext cx="762000" cy="665162"/>
            <a:chOff x="3174" y="2656"/>
            <a:chExt cx="1549" cy="1351"/>
          </a:xfrm>
        </p:grpSpPr>
        <p:sp>
          <p:nvSpPr>
            <p:cNvPr id="37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0" name="Text Box 101"/>
          <p:cNvSpPr txBox="1">
            <a:spLocks noChangeArrowheads="1"/>
          </p:cNvSpPr>
          <p:nvPr/>
        </p:nvSpPr>
        <p:spPr bwMode="gray">
          <a:xfrm>
            <a:off x="10274918" y="4694350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3</a:t>
            </a:r>
            <a:endParaRPr lang="en-US" altLang="en-US" sz="2400" b="1" dirty="0"/>
          </a:p>
        </p:txBody>
      </p:sp>
      <p:sp>
        <p:nvSpPr>
          <p:cNvPr id="41" name="Rectangle 40"/>
          <p:cNvSpPr/>
          <p:nvPr/>
        </p:nvSpPr>
        <p:spPr>
          <a:xfrm>
            <a:off x="1250283" y="5445699"/>
            <a:ext cx="9392127" cy="109951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را میدهد بدون اینکه باکارمندان </a:t>
            </a:r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برخورد </a:t>
            </a:r>
            <a:r>
              <a:rPr lang="fa-IR" altLang="en-US" sz="2400" b="1" dirty="0" smtClean="0">
                <a:solidFill>
                  <a:srgbClr val="000000"/>
                </a:solidFill>
                <a:cs typeface="0 Bardiya Bold" panose="00000700000000000000" pitchFamily="2" charset="-78"/>
              </a:rPr>
              <a:t>مستقیم داشته باشند و همچنین خدمات سلف سرویس ممکن است باعث افزایش استفاده شود</a:t>
            </a:r>
            <a:endParaRPr lang="en-US" altLang="en-US" sz="1400" dirty="0">
              <a:solidFill>
                <a:srgbClr val="000000"/>
              </a:solidFill>
              <a:cs typeface="0 Bardiya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966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4822</TotalTime>
  <Words>1916</Words>
  <Application>Microsoft Office PowerPoint</Application>
  <PresentationFormat>Widescreen</PresentationFormat>
  <Paragraphs>237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0 Badr</vt:lpstr>
      <vt:lpstr>0 Bardiya</vt:lpstr>
      <vt:lpstr>0 Bardiya Bold</vt:lpstr>
      <vt:lpstr>0 Jadid Bold</vt:lpstr>
      <vt:lpstr>Arial</vt:lpstr>
      <vt:lpstr>Calibri</vt:lpstr>
      <vt:lpstr>Calibri Light</vt:lpstr>
      <vt:lpstr>Shekasteh_Beta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mohammadreza ahadia</dc:creator>
  <cp:lastModifiedBy>mohammadreza ahadia</cp:lastModifiedBy>
  <cp:revision>259</cp:revision>
  <dcterms:created xsi:type="dcterms:W3CDTF">2017-04-10T08:49:54Z</dcterms:created>
  <dcterms:modified xsi:type="dcterms:W3CDTF">2017-07-24T20:06:10Z</dcterms:modified>
</cp:coreProperties>
</file>