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57" r:id="rId4"/>
    <p:sldId id="258" r:id="rId5"/>
    <p:sldId id="260" r:id="rId6"/>
    <p:sldId id="270" r:id="rId7"/>
    <p:sldId id="264" r:id="rId8"/>
    <p:sldId id="271" r:id="rId9"/>
    <p:sldId id="272" r:id="rId10"/>
    <p:sldId id="265" r:id="rId11"/>
    <p:sldId id="269" r:id="rId12"/>
    <p:sldId id="273" r:id="rId13"/>
    <p:sldId id="274" r:id="rId14"/>
    <p:sldId id="275" r:id="rId15"/>
    <p:sldId id="276" r:id="rId16"/>
    <p:sldId id="277" r:id="rId17"/>
    <p:sldId id="278" r:id="rId18"/>
    <p:sldId id="267" r:id="rId19"/>
    <p:sldId id="279" r:id="rId20"/>
    <p:sldId id="280" r:id="rId21"/>
    <p:sldId id="281" r:id="rId22"/>
    <p:sldId id="282" r:id="rId23"/>
    <p:sldId id="283" r:id="rId24"/>
    <p:sldId id="284" r:id="rId25"/>
    <p:sldId id="286" r:id="rId26"/>
    <p:sldId id="287" r:id="rId27"/>
    <p:sldId id="288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6" r:id="rId39"/>
    <p:sldId id="307" r:id="rId40"/>
    <p:sldId id="310" r:id="rId41"/>
    <p:sldId id="309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0" autoAdjust="0"/>
    <p:restoredTop sz="94660"/>
  </p:normalViewPr>
  <p:slideViewPr>
    <p:cSldViewPr snapToGrid="0">
      <p:cViewPr varScale="1">
        <p:scale>
          <a:sx n="92" d="100"/>
          <a:sy n="92" d="100"/>
        </p:scale>
        <p:origin x="5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7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3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9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2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2CAF-1114-4D7D-A501-56B79406851D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4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cedirect.com/science/article/pii/S1877042816310850" TargetMode="Externa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487632" y="2624456"/>
            <a:ext cx="9216736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3200" b="1" dirty="0"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پیکربندی استراتژی کسب و کار و کانال های بازاریابی برای چارچوب های خرده فروشی سنتی و تجارت الکترونیک : تحلیل مقایسه کیفی (</a:t>
            </a:r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QCA</a:t>
            </a:r>
            <a:r>
              <a:rPr lang="fa-IR" sz="3200" b="1" dirty="0"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) در خرده فروشی کالاهای ورزشی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64207" y="4648895"/>
            <a:ext cx="306358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محمدرضا احدیان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7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87315" y="156794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مقدمه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8171" y="908521"/>
            <a:ext cx="9509554" cy="14719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چند </a:t>
            </a:r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کاناله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یا </a:t>
            </a:r>
            <a:r>
              <a:rPr lang="en-US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multi channel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به </a:t>
            </a:r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روشی از بازاریابی گفته میشود که در آن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چند </a:t>
            </a:r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ارتباطی مختلف در اختیار مشتری میگذارد تا دست او برای انتخاب راه ارتباطی باز باشد.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invGray">
          <a:xfrm rot="17973186">
            <a:off x="6079160" y="338774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invGray">
          <a:xfrm rot="3465783">
            <a:off x="6079161" y="5551509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invGray">
          <a:xfrm rot="14369022">
            <a:off x="4859960" y="346394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invGray">
          <a:xfrm rot="7535209">
            <a:off x="4821860" y="551817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invGray">
          <a:xfrm>
            <a:off x="6657804" y="451566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8"/>
          <p:cNvSpPr>
            <a:spLocks noChangeArrowheads="1"/>
          </p:cNvSpPr>
          <p:nvPr/>
        </p:nvSpPr>
        <p:spPr bwMode="invGray">
          <a:xfrm rot="10800000">
            <a:off x="4247979" y="4509316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black">
          <a:xfrm>
            <a:off x="3993979" y="2747191"/>
            <a:ext cx="3743325" cy="3744912"/>
          </a:xfrm>
          <a:prstGeom prst="ellipse">
            <a:avLst/>
          </a:prstGeom>
          <a:noFill/>
          <a:ln w="38100" algn="ctr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4730579" y="2805928"/>
            <a:ext cx="360363" cy="360363"/>
            <a:chOff x="1973" y="1706"/>
            <a:chExt cx="227" cy="227"/>
          </a:xfrm>
        </p:grpSpPr>
        <p:sp>
          <p:nvSpPr>
            <p:cNvPr id="22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" name="Group 13"/>
          <p:cNvGrpSpPr>
            <a:grpSpLocks/>
          </p:cNvGrpSpPr>
          <p:nvPr/>
        </p:nvGrpSpPr>
        <p:grpSpPr bwMode="auto">
          <a:xfrm>
            <a:off x="3786017" y="4461691"/>
            <a:ext cx="360362" cy="360362"/>
            <a:chOff x="1565" y="2659"/>
            <a:chExt cx="227" cy="227"/>
          </a:xfrm>
        </p:grpSpPr>
        <p:sp>
          <p:nvSpPr>
            <p:cNvPr id="25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" name="Group 16"/>
          <p:cNvGrpSpPr>
            <a:grpSpLocks/>
          </p:cNvGrpSpPr>
          <p:nvPr/>
        </p:nvGrpSpPr>
        <p:grpSpPr bwMode="auto">
          <a:xfrm>
            <a:off x="4649617" y="6004741"/>
            <a:ext cx="360362" cy="360362"/>
            <a:chOff x="2109" y="3612"/>
            <a:chExt cx="227" cy="227"/>
          </a:xfrm>
        </p:grpSpPr>
        <p:sp>
          <p:nvSpPr>
            <p:cNvPr id="28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" name="Group 19"/>
          <p:cNvGrpSpPr>
            <a:grpSpLocks/>
          </p:cNvGrpSpPr>
          <p:nvPr/>
        </p:nvGrpSpPr>
        <p:grpSpPr bwMode="auto">
          <a:xfrm>
            <a:off x="6580017" y="2785291"/>
            <a:ext cx="360362" cy="360362"/>
            <a:chOff x="3470" y="1706"/>
            <a:chExt cx="227" cy="227"/>
          </a:xfrm>
        </p:grpSpPr>
        <p:sp>
          <p:nvSpPr>
            <p:cNvPr id="31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3" name="Group 22"/>
          <p:cNvGrpSpPr>
            <a:grpSpLocks/>
          </p:cNvGrpSpPr>
          <p:nvPr/>
        </p:nvGrpSpPr>
        <p:grpSpPr bwMode="auto">
          <a:xfrm>
            <a:off x="7529342" y="4461691"/>
            <a:ext cx="360362" cy="360362"/>
            <a:chOff x="3923" y="2659"/>
            <a:chExt cx="227" cy="227"/>
          </a:xfrm>
        </p:grpSpPr>
        <p:sp>
          <p:nvSpPr>
            <p:cNvPr id="34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" name="Group 25"/>
          <p:cNvGrpSpPr>
            <a:grpSpLocks/>
          </p:cNvGrpSpPr>
          <p:nvPr/>
        </p:nvGrpSpPr>
        <p:grpSpPr bwMode="auto">
          <a:xfrm>
            <a:off x="6635579" y="6061891"/>
            <a:ext cx="360363" cy="360362"/>
            <a:chOff x="3515" y="3521"/>
            <a:chExt cx="227" cy="227"/>
          </a:xfrm>
        </p:grpSpPr>
        <p:sp>
          <p:nvSpPr>
            <p:cNvPr id="37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9" name="Oval 28"/>
          <p:cNvSpPr>
            <a:spLocks noChangeArrowheads="1"/>
          </p:cNvSpPr>
          <p:nvPr/>
        </p:nvSpPr>
        <p:spPr bwMode="gray">
          <a:xfrm>
            <a:off x="4925842" y="3699691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0" name="Oval 29"/>
          <p:cNvSpPr>
            <a:spLocks noChangeArrowheads="1"/>
          </p:cNvSpPr>
          <p:nvPr/>
        </p:nvSpPr>
        <p:spPr bwMode="gray">
          <a:xfrm>
            <a:off x="4930604" y="3706041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" name="Oval 30"/>
          <p:cNvSpPr>
            <a:spLocks noChangeArrowheads="1"/>
          </p:cNvSpPr>
          <p:nvPr/>
        </p:nvSpPr>
        <p:spPr bwMode="gray">
          <a:xfrm>
            <a:off x="5052842" y="3826691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2" name="Oval 31"/>
          <p:cNvSpPr>
            <a:spLocks noChangeArrowheads="1"/>
          </p:cNvSpPr>
          <p:nvPr/>
        </p:nvSpPr>
        <p:spPr bwMode="gray">
          <a:xfrm>
            <a:off x="5035379" y="3799703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3" name="Group 44"/>
          <p:cNvGrpSpPr>
            <a:grpSpLocks/>
          </p:cNvGrpSpPr>
          <p:nvPr/>
        </p:nvGrpSpPr>
        <p:grpSpPr bwMode="auto">
          <a:xfrm>
            <a:off x="5136979" y="3910828"/>
            <a:ext cx="1522413" cy="1522413"/>
            <a:chOff x="2416" y="1846"/>
            <a:chExt cx="959" cy="959"/>
          </a:xfrm>
        </p:grpSpPr>
        <p:sp>
          <p:nvSpPr>
            <p:cNvPr id="44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5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6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8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9" name="Text Box 37"/>
          <p:cNvSpPr txBox="1">
            <a:spLocks noChangeArrowheads="1"/>
          </p:cNvSpPr>
          <p:nvPr/>
        </p:nvSpPr>
        <p:spPr bwMode="auto">
          <a:xfrm>
            <a:off x="5030616" y="4193965"/>
            <a:ext cx="165486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000" dirty="0" smtClean="0">
                <a:cs typeface="0 Bardiya Bold" panose="00000700000000000000" pitchFamily="2" charset="-78"/>
              </a:rPr>
              <a:t>برخی از ابزار</a:t>
            </a:r>
            <a:r>
              <a:rPr lang="fa-IR" altLang="en-US" sz="2000" dirty="0">
                <a:cs typeface="0 Bardiya Bold" panose="00000700000000000000" pitchFamily="2" charset="-78"/>
              </a:rPr>
              <a:t> بازاریابی چند کاناله </a:t>
            </a:r>
            <a:endParaRPr lang="en-US" altLang="en-US" sz="2000" dirty="0">
              <a:cs typeface="0 Bardiya Bold" panose="00000700000000000000" pitchFamily="2" charset="-78"/>
            </a:endParaRPr>
          </a:p>
        </p:txBody>
      </p:sp>
      <p:sp>
        <p:nvSpPr>
          <p:cNvPr id="50" name="Text Box 38"/>
          <p:cNvSpPr txBox="1">
            <a:spLocks noChangeArrowheads="1"/>
          </p:cNvSpPr>
          <p:nvPr/>
        </p:nvSpPr>
        <p:spPr bwMode="auto">
          <a:xfrm>
            <a:off x="7016579" y="2732903"/>
            <a:ext cx="100540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altLang="en-US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اپلیکشین ها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1" name="Text Box 39"/>
          <p:cNvSpPr txBox="1">
            <a:spLocks noChangeArrowheads="1"/>
          </p:cNvSpPr>
          <p:nvPr/>
        </p:nvSpPr>
        <p:spPr bwMode="auto">
          <a:xfrm>
            <a:off x="4121427" y="2732903"/>
            <a:ext cx="57740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سایت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2" name="Text Box 40"/>
          <p:cNvSpPr txBox="1">
            <a:spLocks noChangeArrowheads="1"/>
          </p:cNvSpPr>
          <p:nvPr/>
        </p:nvSpPr>
        <p:spPr bwMode="auto">
          <a:xfrm>
            <a:off x="7930979" y="4485503"/>
            <a:ext cx="156485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فروشگاه و نمایشگاه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3" name="Text Box 41"/>
          <p:cNvSpPr txBox="1">
            <a:spLocks noChangeArrowheads="1"/>
          </p:cNvSpPr>
          <p:nvPr/>
        </p:nvSpPr>
        <p:spPr bwMode="auto">
          <a:xfrm>
            <a:off x="7016579" y="6085703"/>
            <a:ext cx="5084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تلفن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4" name="Text Box 42"/>
          <p:cNvSpPr txBox="1">
            <a:spLocks noChangeArrowheads="1"/>
          </p:cNvSpPr>
          <p:nvPr/>
        </p:nvSpPr>
        <p:spPr bwMode="auto">
          <a:xfrm>
            <a:off x="3226263" y="4485503"/>
            <a:ext cx="5581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ایمیل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5" name="Text Box 43"/>
          <p:cNvSpPr txBox="1">
            <a:spLocks noChangeArrowheads="1"/>
          </p:cNvSpPr>
          <p:nvPr/>
        </p:nvSpPr>
        <p:spPr bwMode="auto">
          <a:xfrm>
            <a:off x="4009961" y="6023791"/>
            <a:ext cx="61266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پیامک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72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929943" y="156794"/>
            <a:ext cx="6771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چارچوب خرده فروشی و ترکیبات استراتژی کسب و کار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grayWhite">
          <a:xfrm>
            <a:off x="7107319" y="2728248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grayWhite">
          <a:xfrm>
            <a:off x="2687719" y="2728248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606324" y="2998075"/>
            <a:ext cx="240803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انتخاب چارچوب خرده فروشی در اینکه یک فروشگاه فیزیکی یا مجازی یا ترکیبی باشد</a:t>
            </a:r>
            <a:endParaRPr lang="en-US" altLang="en-US" sz="1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6" name="AutoShape 7"/>
          <p:cNvSpPr>
            <a:spLocks noChangeAspect="1" noChangeArrowheads="1" noTextEdit="1"/>
          </p:cNvSpPr>
          <p:nvPr/>
        </p:nvSpPr>
        <p:spPr bwMode="gray">
          <a:xfrm>
            <a:off x="4767344" y="2628236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8"/>
          <p:cNvSpPr>
            <a:spLocks/>
          </p:cNvSpPr>
          <p:nvPr/>
        </p:nvSpPr>
        <p:spPr bwMode="gray">
          <a:xfrm>
            <a:off x="4767344" y="2631411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AutoShape 9"/>
          <p:cNvSpPr>
            <a:spLocks noChangeAspect="1" noChangeArrowheads="1" noTextEdit="1"/>
          </p:cNvSpPr>
          <p:nvPr/>
        </p:nvSpPr>
        <p:spPr bwMode="gray">
          <a:xfrm flipH="1">
            <a:off x="6413582" y="2628236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0"/>
          <p:cNvSpPr>
            <a:spLocks/>
          </p:cNvSpPr>
          <p:nvPr/>
        </p:nvSpPr>
        <p:spPr bwMode="gray">
          <a:xfrm flipH="1">
            <a:off x="6419932" y="2631411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0" name="Group 11"/>
          <p:cNvGrpSpPr>
            <a:grpSpLocks/>
          </p:cNvGrpSpPr>
          <p:nvPr/>
        </p:nvGrpSpPr>
        <p:grpSpPr bwMode="auto">
          <a:xfrm>
            <a:off x="4592719" y="1004223"/>
            <a:ext cx="2998788" cy="1601788"/>
            <a:chOff x="1997" y="1314"/>
            <a:chExt cx="1889" cy="1009"/>
          </a:xfrm>
        </p:grpSpPr>
        <p:grpSp>
          <p:nvGrpSpPr>
            <p:cNvPr id="31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6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4956082" y="1219389"/>
            <a:ext cx="21371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انتخاب چارچوب خرده</a:t>
            </a:r>
          </a:p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فروشی</a:t>
            </a:r>
            <a:endParaRPr lang="en-US" altLang="en-US" sz="1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7147954" y="3500736"/>
            <a:ext cx="221615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0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داشتن یا نداشتن تجارت الکترونیکی به عنوان بخشی از خرده فروشی</a:t>
            </a:r>
            <a:endParaRPr lang="en-US" altLang="en-US" sz="1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1339531" y="5982625"/>
            <a:ext cx="94724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انتخاب و ترکیب درست چارچوب خرده فروشی دارای اهمیتی استراتژیک در مزیت های رقابتی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678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929943" y="156794"/>
            <a:ext cx="6771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چارچوب خرده فروشی و ترکیبات استراتژی کسب و کار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39598" y="3571335"/>
            <a:ext cx="10274652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یک ترکیب زمانی مفید و سود بخش است که بتواند تجارت الکترونیکی و فروشگاه ها را به هم پیوند زده باعث شود مصرف کننده بیشتری جذب کسب وکار ما شوند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39597" y="4811129"/>
            <a:ext cx="10274651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این ترکیب ممکن است هزینه های مضاعفی ایجاد کند و نیازمند مهارت های متفاوت و مدیریت موجودی پیچیده تری باشد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227590" y="1681063"/>
            <a:ext cx="5957382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>
                <a:solidFill>
                  <a:schemeClr val="tx1"/>
                </a:solidFill>
                <a:cs typeface="0 Bardiya Bold" panose="00000700000000000000" pitchFamily="2" charset="-78"/>
              </a:rPr>
              <a:t>دو نکته مهم درباره ترکیب مناسب چارچوب خرده فروشی</a:t>
            </a:r>
            <a:endParaRPr 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630930" y="3809614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" name="Group 92"/>
          <p:cNvGrpSpPr>
            <a:grpSpLocks/>
          </p:cNvGrpSpPr>
          <p:nvPr/>
        </p:nvGrpSpPr>
        <p:grpSpPr bwMode="auto">
          <a:xfrm>
            <a:off x="10675204" y="5012338"/>
            <a:ext cx="762000" cy="665162"/>
            <a:chOff x="3174" y="2656"/>
            <a:chExt cx="1549" cy="1351"/>
          </a:xfrm>
        </p:grpSpPr>
        <p:sp>
          <p:nvSpPr>
            <p:cNvPr id="5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98"/>
          <p:cNvSpPr txBox="1">
            <a:spLocks noChangeArrowheads="1"/>
          </p:cNvSpPr>
          <p:nvPr/>
        </p:nvSpPr>
        <p:spPr bwMode="gray">
          <a:xfrm>
            <a:off x="10827780" y="390803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55" name="Text Box 101"/>
          <p:cNvSpPr txBox="1">
            <a:spLocks noChangeArrowheads="1"/>
          </p:cNvSpPr>
          <p:nvPr/>
        </p:nvSpPr>
        <p:spPr bwMode="gray">
          <a:xfrm>
            <a:off x="10872054" y="51107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8772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929943" y="156794"/>
            <a:ext cx="6771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چارچوب خرده فروشی و ترکیبات استراتژی کسب و کار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327392" y="3110852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استراتژی رهبری هزینه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327391" y="4350646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استراتژی تمایز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327390" y="1873159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بر اساس استراتژی عمومی پرتر تعریف شده و شامل موارد زیر است</a:t>
            </a:r>
            <a:endParaRPr lang="en-US" altLang="en-US" sz="1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436200" y="3349131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" name="Group 92"/>
          <p:cNvGrpSpPr>
            <a:grpSpLocks/>
          </p:cNvGrpSpPr>
          <p:nvPr/>
        </p:nvGrpSpPr>
        <p:grpSpPr bwMode="auto">
          <a:xfrm>
            <a:off x="10480474" y="4551855"/>
            <a:ext cx="762000" cy="665162"/>
            <a:chOff x="3174" y="2656"/>
            <a:chExt cx="1549" cy="1351"/>
          </a:xfrm>
        </p:grpSpPr>
        <p:sp>
          <p:nvSpPr>
            <p:cNvPr id="5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98"/>
          <p:cNvSpPr txBox="1">
            <a:spLocks noChangeArrowheads="1"/>
          </p:cNvSpPr>
          <p:nvPr/>
        </p:nvSpPr>
        <p:spPr bwMode="gray">
          <a:xfrm>
            <a:off x="10633050" y="344755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55" name="Text Box 101"/>
          <p:cNvSpPr txBox="1">
            <a:spLocks noChangeArrowheads="1"/>
          </p:cNvSpPr>
          <p:nvPr/>
        </p:nvSpPr>
        <p:spPr bwMode="gray">
          <a:xfrm>
            <a:off x="10677324" y="465028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1"/>
          <p:cNvGrpSpPr>
            <a:grpSpLocks/>
          </p:cNvGrpSpPr>
          <p:nvPr/>
        </p:nvGrpSpPr>
        <p:grpSpPr bwMode="auto">
          <a:xfrm>
            <a:off x="4557142" y="633978"/>
            <a:ext cx="2998788" cy="1601788"/>
            <a:chOff x="1997" y="1314"/>
            <a:chExt cx="1889" cy="1009"/>
          </a:xfrm>
        </p:grpSpPr>
        <p:grpSp>
          <p:nvGrpSpPr>
            <p:cNvPr id="25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0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9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5232289" y="911542"/>
            <a:ext cx="15135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انتخاب استراتژی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کسب و کار</a:t>
            </a:r>
            <a:endParaRPr lang="en-US" altLang="en-US" sz="12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327391" y="558138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استراتژی تمرکز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59" name="Group 92"/>
          <p:cNvGrpSpPr>
            <a:grpSpLocks/>
          </p:cNvGrpSpPr>
          <p:nvPr/>
        </p:nvGrpSpPr>
        <p:grpSpPr bwMode="auto">
          <a:xfrm>
            <a:off x="10480474" y="5782594"/>
            <a:ext cx="762000" cy="665162"/>
            <a:chOff x="3174" y="2656"/>
            <a:chExt cx="1549" cy="1351"/>
          </a:xfrm>
        </p:grpSpPr>
        <p:sp>
          <p:nvSpPr>
            <p:cNvPr id="6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" name="Text Box 101"/>
          <p:cNvSpPr txBox="1">
            <a:spLocks noChangeArrowheads="1"/>
          </p:cNvSpPr>
          <p:nvPr/>
        </p:nvSpPr>
        <p:spPr bwMode="gray">
          <a:xfrm>
            <a:off x="10684252" y="5881019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0158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929943" y="156794"/>
            <a:ext cx="6771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چارچوب خرده فروشی و ترکیبات استراتژی کسب و کار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403125" y="216503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 طریق رقابت کردن با ارائه قیمت های پایین تر از رقبای خود بدست می آید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120498" y="914944"/>
            <a:ext cx="5957382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استراتژی رهبری هزینه</a:t>
            </a:r>
            <a:endParaRPr 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511933" y="2403314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98"/>
          <p:cNvSpPr txBox="1">
            <a:spLocks noChangeArrowheads="1"/>
          </p:cNvSpPr>
          <p:nvPr/>
        </p:nvSpPr>
        <p:spPr bwMode="gray">
          <a:xfrm>
            <a:off x="10708783" y="250173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3124" y="3561037"/>
            <a:ext cx="93921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داشتن فروش های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مدرن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و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خودکار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و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سیستم های خرید 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و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تهیه </a:t>
            </a:r>
            <a:endParaRPr lang="en-US" sz="20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داشتن حجم بالای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فروش</a:t>
            </a:r>
            <a:endParaRPr lang="en-US" sz="20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حفظ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هزینه های موجودی 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در سطح پایین و داشتن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لجستیک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موثر و کارآمد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استفاده همیشگی از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مقیاس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و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حجم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برای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فشار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بر تامیین کنندگان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داشتن محصولاتی با نرخ های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پایین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رقابتی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0472" y="3927447"/>
            <a:ext cx="25071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برخی از راهکار های این استراتژی</a:t>
            </a:r>
          </a:p>
        </p:txBody>
      </p:sp>
      <p:sp>
        <p:nvSpPr>
          <p:cNvPr id="3" name="Notched Right Arrow 2"/>
          <p:cNvSpPr/>
          <p:nvPr/>
        </p:nvSpPr>
        <p:spPr>
          <a:xfrm>
            <a:off x="639597" y="4404242"/>
            <a:ext cx="1227578" cy="29550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929943" y="156794"/>
            <a:ext cx="6771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چارچوب خرده فروشی و ترکیبات استراتژی کسب و کار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390315" y="2310946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محصولات و خدماتي عرضه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شوندکه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در صنعت مورد نظر به عنوان محصول يا خدمتي منحصر بفرد تلقي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‌شود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120498" y="914944"/>
            <a:ext cx="5957382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استراتژی تمایز</a:t>
            </a:r>
            <a:endParaRPr 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50" name="Group 92"/>
          <p:cNvGrpSpPr>
            <a:grpSpLocks/>
          </p:cNvGrpSpPr>
          <p:nvPr/>
        </p:nvGrpSpPr>
        <p:grpSpPr bwMode="auto">
          <a:xfrm>
            <a:off x="10543398" y="2512155"/>
            <a:ext cx="762000" cy="665162"/>
            <a:chOff x="3174" y="2656"/>
            <a:chExt cx="1549" cy="1351"/>
          </a:xfrm>
        </p:grpSpPr>
        <p:sp>
          <p:nvSpPr>
            <p:cNvPr id="5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5" name="Text Box 101"/>
          <p:cNvSpPr txBox="1">
            <a:spLocks noChangeArrowheads="1"/>
          </p:cNvSpPr>
          <p:nvPr/>
        </p:nvSpPr>
        <p:spPr bwMode="gray">
          <a:xfrm>
            <a:off x="10740248" y="261058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sp>
        <p:nvSpPr>
          <p:cNvPr id="2" name="Rectangle 1"/>
          <p:cNvSpPr/>
          <p:nvPr/>
        </p:nvSpPr>
        <p:spPr>
          <a:xfrm>
            <a:off x="1890889" y="3362853"/>
            <a:ext cx="88493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داشتن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آخرین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محصولات ، جدید ترین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پیشرو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بودن نسبت به رقبا با محصولات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جدید</a:t>
            </a:r>
            <a:endParaRPr lang="en-US" sz="20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حضور در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نمایشگاهها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به منظور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شناسایی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محصولات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منحصر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به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فرد</a:t>
            </a:r>
            <a:endParaRPr lang="en-US" sz="20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2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تخصیص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منابع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به </a:t>
            </a:r>
            <a:r>
              <a:rPr lang="fa-IR" sz="2400" dirty="0" smtClean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بازاریابی</a:t>
            </a:r>
            <a:endParaRPr lang="en-US" sz="2000" dirty="0">
              <a:solidFill>
                <a:srgbClr val="92D050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تاکید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بر نیروی فروش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آموزش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یافته با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دانش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</a:t>
            </a:r>
            <a:r>
              <a:rPr lang="fa-IR" sz="2400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بالا</a:t>
            </a:r>
            <a:r>
              <a:rPr lang="fa-IR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در مورد محصول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0472" y="3927447"/>
            <a:ext cx="25071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برخی از راهکار های این استراتژی</a:t>
            </a:r>
          </a:p>
        </p:txBody>
      </p:sp>
      <p:sp>
        <p:nvSpPr>
          <p:cNvPr id="20" name="Notched Right Arrow 19"/>
          <p:cNvSpPr/>
          <p:nvPr/>
        </p:nvSpPr>
        <p:spPr>
          <a:xfrm>
            <a:off x="639597" y="4404242"/>
            <a:ext cx="1227578" cy="29550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9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471249" y="156794"/>
            <a:ext cx="2230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سختار چند کانالی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" name="Text Box 40"/>
          <p:cNvSpPr txBox="1">
            <a:spLocks noChangeArrowheads="1"/>
          </p:cNvSpPr>
          <p:nvPr/>
        </p:nvSpPr>
        <p:spPr bwMode="auto">
          <a:xfrm>
            <a:off x="6541742" y="2964023"/>
            <a:ext cx="47660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ساختار چند کانالی را میتوان به 2 بخش اصلی تقسیم کنیم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24" name="Group 88"/>
          <p:cNvGrpSpPr>
            <a:grpSpLocks/>
          </p:cNvGrpSpPr>
          <p:nvPr/>
        </p:nvGrpSpPr>
        <p:grpSpPr bwMode="auto">
          <a:xfrm>
            <a:off x="8081309" y="3929053"/>
            <a:ext cx="762000" cy="665162"/>
            <a:chOff x="1110" y="2656"/>
            <a:chExt cx="1549" cy="1351"/>
          </a:xfrm>
        </p:grpSpPr>
        <p:sp>
          <p:nvSpPr>
            <p:cNvPr id="25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" name="Group 92"/>
          <p:cNvGrpSpPr>
            <a:grpSpLocks/>
          </p:cNvGrpSpPr>
          <p:nvPr/>
        </p:nvGrpSpPr>
        <p:grpSpPr bwMode="auto">
          <a:xfrm>
            <a:off x="8081309" y="4843453"/>
            <a:ext cx="762000" cy="665162"/>
            <a:chOff x="3174" y="2656"/>
            <a:chExt cx="1549" cy="1351"/>
          </a:xfrm>
        </p:grpSpPr>
        <p:sp>
          <p:nvSpPr>
            <p:cNvPr id="29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Line 96"/>
          <p:cNvSpPr>
            <a:spLocks noChangeShapeType="1"/>
          </p:cNvSpPr>
          <p:nvPr/>
        </p:nvSpPr>
        <p:spPr bwMode="auto">
          <a:xfrm>
            <a:off x="3196280" y="4275037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3369275" y="3687662"/>
            <a:ext cx="4403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تعاملی یا تراکنشی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4" name="Text Box 98"/>
          <p:cNvSpPr txBox="1">
            <a:spLocks noChangeArrowheads="1"/>
          </p:cNvSpPr>
          <p:nvPr/>
        </p:nvSpPr>
        <p:spPr bwMode="gray">
          <a:xfrm>
            <a:off x="8278159" y="402747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35" name="Line 99"/>
          <p:cNvSpPr>
            <a:spLocks noChangeShapeType="1"/>
          </p:cNvSpPr>
          <p:nvPr/>
        </p:nvSpPr>
        <p:spPr bwMode="auto">
          <a:xfrm>
            <a:off x="3196280" y="5189437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6" name="Text Box 100"/>
          <p:cNvSpPr txBox="1">
            <a:spLocks noChangeArrowheads="1"/>
          </p:cNvSpPr>
          <p:nvPr/>
        </p:nvSpPr>
        <p:spPr bwMode="auto">
          <a:xfrm>
            <a:off x="3369275" y="4602062"/>
            <a:ext cx="4403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 یابی آنلاین یا آفلاین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7" name="Text Box 101"/>
          <p:cNvSpPr txBox="1">
            <a:spLocks noChangeArrowheads="1"/>
          </p:cNvSpPr>
          <p:nvPr/>
        </p:nvSpPr>
        <p:spPr bwMode="gray">
          <a:xfrm>
            <a:off x="8278159" y="494187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43000" y="1166234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بعد از تعیین چارچوب خرده فروشی و استراتژی کسب و کار</a:t>
            </a:r>
            <a:r>
              <a:rPr lang="fa-IR" sz="2400" dirty="0">
                <a:solidFill>
                  <a:srgbClr val="92D050"/>
                </a:solidFill>
                <a:cs typeface="0 Bardiya Bold" panose="00000700000000000000" pitchFamily="2" charset="-78"/>
              </a:rPr>
              <a:t> تعیین چند کانالی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برای اجرای یک استراتژی جدی تر برای جذب مشتری اهمیت زیادی دارد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73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471249" y="156794"/>
            <a:ext cx="2230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سختار چند کانالی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4" name="Group 88"/>
          <p:cNvGrpSpPr>
            <a:grpSpLocks/>
          </p:cNvGrpSpPr>
          <p:nvPr/>
        </p:nvGrpSpPr>
        <p:grpSpPr bwMode="auto">
          <a:xfrm>
            <a:off x="10997504" y="1144664"/>
            <a:ext cx="762000" cy="665162"/>
            <a:chOff x="1110" y="2656"/>
            <a:chExt cx="1549" cy="1351"/>
          </a:xfrm>
        </p:grpSpPr>
        <p:sp>
          <p:nvSpPr>
            <p:cNvPr id="25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6591183" y="1238624"/>
            <a:ext cx="4403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تعاملی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4" name="Text Box 98"/>
          <p:cNvSpPr txBox="1">
            <a:spLocks noChangeArrowheads="1"/>
          </p:cNvSpPr>
          <p:nvPr/>
        </p:nvSpPr>
        <p:spPr bwMode="gray">
          <a:xfrm>
            <a:off x="11194354" y="124308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45" name="Text Box 97"/>
          <p:cNvSpPr txBox="1">
            <a:spLocks noChangeArrowheads="1"/>
          </p:cNvSpPr>
          <p:nvPr/>
        </p:nvSpPr>
        <p:spPr bwMode="auto">
          <a:xfrm>
            <a:off x="747531" y="1872757"/>
            <a:ext cx="96042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توسط یک ارتباط شخص با شخص مشخص میشود و دارای یک گفتمان مداوم و سفارشی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997504" y="3636609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0" name="Text Box 97"/>
          <p:cNvSpPr txBox="1">
            <a:spLocks noChangeArrowheads="1"/>
          </p:cNvSpPr>
          <p:nvPr/>
        </p:nvSpPr>
        <p:spPr bwMode="auto">
          <a:xfrm>
            <a:off x="6591183" y="3730569"/>
            <a:ext cx="4403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تراکنشی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1" name="Text Box 98"/>
          <p:cNvSpPr txBox="1">
            <a:spLocks noChangeArrowheads="1"/>
          </p:cNvSpPr>
          <p:nvPr/>
        </p:nvSpPr>
        <p:spPr bwMode="gray">
          <a:xfrm>
            <a:off x="11194354" y="373503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  <p:sp>
        <p:nvSpPr>
          <p:cNvPr id="52" name="Text Box 97"/>
          <p:cNvSpPr txBox="1">
            <a:spLocks noChangeArrowheads="1"/>
          </p:cNvSpPr>
          <p:nvPr/>
        </p:nvSpPr>
        <p:spPr bwMode="auto">
          <a:xfrm>
            <a:off x="747530" y="4266489"/>
            <a:ext cx="960422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تناقض با بازاریابی تعاملی است ، پیام های غیر شخصی به صورت وسیع به یک بازار یا بخشی هدفمند از بازار با هدف جذب مشتری ارسال میشودکه نهایتا منجر به یک تراکنش اقتصادی میشود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3" name="Text Box 97"/>
          <p:cNvSpPr txBox="1">
            <a:spLocks noChangeArrowheads="1"/>
          </p:cNvSpPr>
          <p:nvPr/>
        </p:nvSpPr>
        <p:spPr bwMode="auto">
          <a:xfrm>
            <a:off x="747530" y="2533703"/>
            <a:ext cx="96042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مثل : رسانه های اجتماعی ، چت روم ها ، تلفن و ....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4" name="Text Box 97"/>
          <p:cNvSpPr txBox="1">
            <a:spLocks noChangeArrowheads="1"/>
          </p:cNvSpPr>
          <p:nvPr/>
        </p:nvSpPr>
        <p:spPr bwMode="auto">
          <a:xfrm>
            <a:off x="747530" y="5587800"/>
            <a:ext cx="960422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مثل : آگهی تلوزیونی ، آگهی روزنامه ای ، بیلبورد ها ، بنر ها و ...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549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471250" y="156794"/>
            <a:ext cx="2230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سختار چند کانالی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275785" y="1387690"/>
            <a:ext cx="762000" cy="665162"/>
            <a:chOff x="1110" y="2656"/>
            <a:chExt cx="1549" cy="1351"/>
          </a:xfrm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6" name="Group 92"/>
          <p:cNvGrpSpPr>
            <a:grpSpLocks/>
          </p:cNvGrpSpPr>
          <p:nvPr/>
        </p:nvGrpSpPr>
        <p:grpSpPr bwMode="auto">
          <a:xfrm>
            <a:off x="275785" y="2302090"/>
            <a:ext cx="762000" cy="665162"/>
            <a:chOff x="3174" y="2656"/>
            <a:chExt cx="1549" cy="1351"/>
          </a:xfrm>
        </p:grpSpPr>
        <p:sp>
          <p:nvSpPr>
            <p:cNvPr id="18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98"/>
          <p:cNvSpPr txBox="1">
            <a:spLocks noChangeArrowheads="1"/>
          </p:cNvSpPr>
          <p:nvPr/>
        </p:nvSpPr>
        <p:spPr bwMode="gray">
          <a:xfrm>
            <a:off x="479563" y="1486115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1</a:t>
            </a:r>
          </a:p>
        </p:txBody>
      </p:sp>
      <p:sp>
        <p:nvSpPr>
          <p:cNvPr id="26" name="Text Box 101"/>
          <p:cNvSpPr txBox="1">
            <a:spLocks noChangeArrowheads="1"/>
          </p:cNvSpPr>
          <p:nvPr/>
        </p:nvSpPr>
        <p:spPr bwMode="gray">
          <a:xfrm>
            <a:off x="479563" y="2400515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2</a:t>
            </a:r>
          </a:p>
        </p:txBody>
      </p:sp>
      <p:grpSp>
        <p:nvGrpSpPr>
          <p:cNvPr id="27" name="Group 102"/>
          <p:cNvGrpSpPr>
            <a:grpSpLocks/>
          </p:cNvGrpSpPr>
          <p:nvPr/>
        </p:nvGrpSpPr>
        <p:grpSpPr bwMode="auto">
          <a:xfrm>
            <a:off x="275785" y="3194265"/>
            <a:ext cx="762000" cy="665162"/>
            <a:chOff x="1110" y="2656"/>
            <a:chExt cx="1549" cy="1351"/>
          </a:xfrm>
        </p:grpSpPr>
        <p:sp>
          <p:nvSpPr>
            <p:cNvPr id="28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1" name="Group 106"/>
          <p:cNvGrpSpPr>
            <a:grpSpLocks/>
          </p:cNvGrpSpPr>
          <p:nvPr/>
        </p:nvGrpSpPr>
        <p:grpSpPr bwMode="auto">
          <a:xfrm>
            <a:off x="275785" y="4108665"/>
            <a:ext cx="762000" cy="665162"/>
            <a:chOff x="3174" y="2656"/>
            <a:chExt cx="1549" cy="1351"/>
          </a:xfrm>
        </p:grpSpPr>
        <p:sp>
          <p:nvSpPr>
            <p:cNvPr id="32" name="AutoShape 107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108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109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" name="Text Box 112"/>
          <p:cNvSpPr txBox="1">
            <a:spLocks noChangeArrowheads="1"/>
          </p:cNvSpPr>
          <p:nvPr/>
        </p:nvSpPr>
        <p:spPr bwMode="gray">
          <a:xfrm>
            <a:off x="479563" y="3292690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3</a:t>
            </a:r>
          </a:p>
        </p:txBody>
      </p:sp>
      <p:sp>
        <p:nvSpPr>
          <p:cNvPr id="40" name="Text Box 115"/>
          <p:cNvSpPr txBox="1">
            <a:spLocks noChangeArrowheads="1"/>
          </p:cNvSpPr>
          <p:nvPr/>
        </p:nvSpPr>
        <p:spPr bwMode="gray">
          <a:xfrm>
            <a:off x="479563" y="4207090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4</a:t>
            </a:r>
          </a:p>
        </p:txBody>
      </p:sp>
      <p:grpSp>
        <p:nvGrpSpPr>
          <p:cNvPr id="41" name="Group 88"/>
          <p:cNvGrpSpPr>
            <a:grpSpLocks/>
          </p:cNvGrpSpPr>
          <p:nvPr/>
        </p:nvGrpSpPr>
        <p:grpSpPr bwMode="auto">
          <a:xfrm>
            <a:off x="11242108" y="1427078"/>
            <a:ext cx="762000" cy="665162"/>
            <a:chOff x="1110" y="2656"/>
            <a:chExt cx="1549" cy="1351"/>
          </a:xfrm>
        </p:grpSpPr>
        <p:sp>
          <p:nvSpPr>
            <p:cNvPr id="42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5" name="Group 92"/>
          <p:cNvGrpSpPr>
            <a:grpSpLocks/>
          </p:cNvGrpSpPr>
          <p:nvPr/>
        </p:nvGrpSpPr>
        <p:grpSpPr bwMode="auto">
          <a:xfrm>
            <a:off x="11242108" y="2341478"/>
            <a:ext cx="762000" cy="665162"/>
            <a:chOff x="3174" y="2656"/>
            <a:chExt cx="1549" cy="1351"/>
          </a:xfrm>
        </p:grpSpPr>
        <p:sp>
          <p:nvSpPr>
            <p:cNvPr id="46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9" name="Text Box 98"/>
          <p:cNvSpPr txBox="1">
            <a:spLocks noChangeArrowheads="1"/>
          </p:cNvSpPr>
          <p:nvPr/>
        </p:nvSpPr>
        <p:spPr bwMode="gray">
          <a:xfrm>
            <a:off x="11445886" y="1525503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1</a:t>
            </a:r>
          </a:p>
        </p:txBody>
      </p:sp>
      <p:sp>
        <p:nvSpPr>
          <p:cNvPr id="50" name="Text Box 101"/>
          <p:cNvSpPr txBox="1">
            <a:spLocks noChangeArrowheads="1"/>
          </p:cNvSpPr>
          <p:nvPr/>
        </p:nvSpPr>
        <p:spPr bwMode="gray">
          <a:xfrm>
            <a:off x="11445886" y="2439903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2</a:t>
            </a:r>
          </a:p>
        </p:txBody>
      </p:sp>
      <p:grpSp>
        <p:nvGrpSpPr>
          <p:cNvPr id="51" name="Group 102"/>
          <p:cNvGrpSpPr>
            <a:grpSpLocks/>
          </p:cNvGrpSpPr>
          <p:nvPr/>
        </p:nvGrpSpPr>
        <p:grpSpPr bwMode="auto">
          <a:xfrm>
            <a:off x="11242108" y="3233653"/>
            <a:ext cx="762000" cy="665162"/>
            <a:chOff x="1110" y="2656"/>
            <a:chExt cx="1549" cy="1351"/>
          </a:xfrm>
        </p:grpSpPr>
        <p:sp>
          <p:nvSpPr>
            <p:cNvPr id="52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5" name="Group 106"/>
          <p:cNvGrpSpPr>
            <a:grpSpLocks/>
          </p:cNvGrpSpPr>
          <p:nvPr/>
        </p:nvGrpSpPr>
        <p:grpSpPr bwMode="auto">
          <a:xfrm>
            <a:off x="11242108" y="4148053"/>
            <a:ext cx="762000" cy="665162"/>
            <a:chOff x="3174" y="2656"/>
            <a:chExt cx="1549" cy="1351"/>
          </a:xfrm>
        </p:grpSpPr>
        <p:sp>
          <p:nvSpPr>
            <p:cNvPr id="56" name="AutoShape 107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108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109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9" name="Text Box 112"/>
          <p:cNvSpPr txBox="1">
            <a:spLocks noChangeArrowheads="1"/>
          </p:cNvSpPr>
          <p:nvPr/>
        </p:nvSpPr>
        <p:spPr bwMode="gray">
          <a:xfrm>
            <a:off x="11445886" y="3332078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3</a:t>
            </a:r>
          </a:p>
        </p:txBody>
      </p:sp>
      <p:sp>
        <p:nvSpPr>
          <p:cNvPr id="60" name="Text Box 115"/>
          <p:cNvSpPr txBox="1">
            <a:spLocks noChangeArrowheads="1"/>
          </p:cNvSpPr>
          <p:nvPr/>
        </p:nvSpPr>
        <p:spPr bwMode="gray">
          <a:xfrm>
            <a:off x="11445886" y="4246478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4</a:t>
            </a:r>
          </a:p>
        </p:txBody>
      </p:sp>
      <p:sp>
        <p:nvSpPr>
          <p:cNvPr id="61" name="Text Box 40"/>
          <p:cNvSpPr txBox="1">
            <a:spLocks noChangeArrowheads="1"/>
          </p:cNvSpPr>
          <p:nvPr/>
        </p:nvSpPr>
        <p:spPr bwMode="auto">
          <a:xfrm>
            <a:off x="9401836" y="1604761"/>
            <a:ext cx="18213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r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بازار یابی با موتور جستجو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2" name="Text Box 40"/>
          <p:cNvSpPr txBox="1">
            <a:spLocks noChangeArrowheads="1"/>
          </p:cNvSpPr>
          <p:nvPr/>
        </p:nvSpPr>
        <p:spPr bwMode="auto">
          <a:xfrm>
            <a:off x="9635595" y="2471056"/>
            <a:ext cx="160011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تبلیغات آنلاین در وب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3" name="Text Box 40"/>
          <p:cNvSpPr txBox="1">
            <a:spLocks noChangeArrowheads="1"/>
          </p:cNvSpPr>
          <p:nvPr/>
        </p:nvSpPr>
        <p:spPr bwMode="auto">
          <a:xfrm>
            <a:off x="6461949" y="3363231"/>
            <a:ext cx="47820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r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تبلیغات به صورت آنلاین </a:t>
            </a: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</a:t>
            </a:r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خدمات ویدیویی مثل ویدیو های یوتیوب و ...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4" name="Text Box 40"/>
          <p:cNvSpPr txBox="1">
            <a:spLocks noChangeArrowheads="1"/>
          </p:cNvSpPr>
          <p:nvPr/>
        </p:nvSpPr>
        <p:spPr bwMode="auto">
          <a:xfrm>
            <a:off x="7117557" y="4305695"/>
            <a:ext cx="410561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ارتباطات تعاملی آنلاین در زمان واقعی مثل چت ، اسکایپ و ...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5" name="Text Box 40"/>
          <p:cNvSpPr txBox="1">
            <a:spLocks noChangeArrowheads="1"/>
          </p:cNvSpPr>
          <p:nvPr/>
        </p:nvSpPr>
        <p:spPr bwMode="auto">
          <a:xfrm>
            <a:off x="1136741" y="1545332"/>
            <a:ext cx="362631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تبلیغات کاغذی مثل آگهی در روزنامه ها بلبورد ها و ...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6" name="Text Box 40"/>
          <p:cNvSpPr txBox="1">
            <a:spLocks noChangeArrowheads="1"/>
          </p:cNvSpPr>
          <p:nvPr/>
        </p:nvSpPr>
        <p:spPr bwMode="auto">
          <a:xfrm>
            <a:off x="1136740" y="2499120"/>
            <a:ext cx="28600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نمایش ویترینی در فروشگاه های فیزیکی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7" name="Text Box 40"/>
          <p:cNvSpPr txBox="1">
            <a:spLocks noChangeArrowheads="1"/>
          </p:cNvSpPr>
          <p:nvPr/>
        </p:nvSpPr>
        <p:spPr bwMode="auto">
          <a:xfrm>
            <a:off x="1075664" y="3332078"/>
            <a:ext cx="216597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آگهی های تلویزیونی و رادیویی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8" name="Text Box 40"/>
          <p:cNvSpPr txBox="1">
            <a:spLocks noChangeArrowheads="1"/>
          </p:cNvSpPr>
          <p:nvPr/>
        </p:nvSpPr>
        <p:spPr bwMode="auto">
          <a:xfrm>
            <a:off x="1136740" y="4244506"/>
            <a:ext cx="321915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تعاملات رخ در رخ مثل نمایشگاه ها و سمینار ها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69" name="AutoShape 6"/>
          <p:cNvSpPr>
            <a:spLocks noChangeArrowheads="1"/>
          </p:cNvSpPr>
          <p:nvPr/>
        </p:nvSpPr>
        <p:spPr bwMode="gray">
          <a:xfrm>
            <a:off x="188657" y="586002"/>
            <a:ext cx="2725703" cy="5746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a-IR" altLang="en-US" sz="20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آفلاین</a:t>
            </a:r>
            <a:endParaRPr lang="en-US" altLang="en-US" sz="2000" b="1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71" name="AutoShape 8"/>
          <p:cNvSpPr>
            <a:spLocks noChangeArrowheads="1"/>
          </p:cNvSpPr>
          <p:nvPr/>
        </p:nvSpPr>
        <p:spPr bwMode="gray">
          <a:xfrm>
            <a:off x="9224785" y="611999"/>
            <a:ext cx="2725703" cy="5746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fa-IR" altLang="en-US" sz="2000" b="1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آنلاین</a:t>
            </a:r>
            <a:endParaRPr lang="en-US" altLang="en-US" sz="2000" b="1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867502" y="5292274"/>
            <a:ext cx="8081319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 پیدایش اینترنت و تجارت الکترونیکی پژوهشگران سعی در ترکیب ، </a:t>
            </a:r>
            <a:r>
              <a:rPr lang="fa-IR" altLang="en-US" sz="2000" b="1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</a:t>
            </a:r>
            <a:r>
              <a:rPr lang="fa-IR" altLang="en-US" sz="20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آنلاین و</a:t>
            </a:r>
            <a:r>
              <a:rPr lang="fa-IR" altLang="en-US" sz="2000" b="1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</a:t>
            </a:r>
            <a:r>
              <a:rPr lang="fa-IR" altLang="en-US" sz="20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آفلاین دارند</a:t>
            </a: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endParaRPr lang="en-US" alt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928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68532"/>
              </p:ext>
            </p:extLst>
          </p:nvPr>
        </p:nvGraphicFramePr>
        <p:xfrm>
          <a:off x="264683" y="1308168"/>
          <a:ext cx="6803000" cy="508439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78256"/>
                <a:gridCol w="1078256"/>
                <a:gridCol w="1066407"/>
                <a:gridCol w="1066407"/>
                <a:gridCol w="2513674"/>
              </a:tblGrid>
              <a:tr h="452123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چارچوب خرده فروشی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استراتژی کسب و کار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ساختار چند کانالی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6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بیشتر گردش مالی از موارد زیر حاصل میشود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بر طبق استراتژی پرتر مطابق است با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های بازاریابی تعاملی یا تراکنشی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های بازار یابی آنلاین یا آفلاین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stadium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xxl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9193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sportamore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addnature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تعاملی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intersport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</a:tbl>
          </a:graphicData>
        </a:graphic>
      </p:graphicFrame>
      <p:sp>
        <p:nvSpPr>
          <p:cNvPr id="70" name="Rectangle 69"/>
          <p:cNvSpPr/>
          <p:nvPr/>
        </p:nvSpPr>
        <p:spPr>
          <a:xfrm>
            <a:off x="7140483" y="1305930"/>
            <a:ext cx="4863625" cy="15608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این بخش 5 خرده فروش محصولات ورزشی در سوئد را داریم که انتظارات در مورد پیکره بندی مناسب و نامناسب مورد برسی قرار میدهیم</a:t>
            </a:r>
            <a:endParaRPr lang="en-US" alt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87" name="Group 88"/>
          <p:cNvGrpSpPr>
            <a:grpSpLocks/>
          </p:cNvGrpSpPr>
          <p:nvPr/>
        </p:nvGrpSpPr>
        <p:grpSpPr bwMode="auto">
          <a:xfrm>
            <a:off x="11242108" y="3107596"/>
            <a:ext cx="762000" cy="665162"/>
            <a:chOff x="1110" y="2656"/>
            <a:chExt cx="1549" cy="1351"/>
          </a:xfrm>
        </p:grpSpPr>
        <p:sp>
          <p:nvSpPr>
            <p:cNvPr id="88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1" name="Group 92"/>
          <p:cNvGrpSpPr>
            <a:grpSpLocks/>
          </p:cNvGrpSpPr>
          <p:nvPr/>
        </p:nvGrpSpPr>
        <p:grpSpPr bwMode="auto">
          <a:xfrm>
            <a:off x="11242108" y="4021996"/>
            <a:ext cx="762000" cy="665162"/>
            <a:chOff x="3174" y="2656"/>
            <a:chExt cx="1549" cy="1351"/>
          </a:xfrm>
        </p:grpSpPr>
        <p:sp>
          <p:nvSpPr>
            <p:cNvPr id="92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5" name="Text Box 98"/>
          <p:cNvSpPr txBox="1">
            <a:spLocks noChangeArrowheads="1"/>
          </p:cNvSpPr>
          <p:nvPr/>
        </p:nvSpPr>
        <p:spPr bwMode="gray">
          <a:xfrm>
            <a:off x="11461916" y="3206021"/>
            <a:ext cx="3080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2</a:t>
            </a:r>
            <a:endParaRPr lang="en-US" altLang="en-US" sz="2400" b="1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6" name="Text Box 101"/>
          <p:cNvSpPr txBox="1">
            <a:spLocks noChangeArrowheads="1"/>
          </p:cNvSpPr>
          <p:nvPr/>
        </p:nvSpPr>
        <p:spPr bwMode="gray">
          <a:xfrm>
            <a:off x="11445886" y="4120421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>
                <a:solidFill>
                  <a:schemeClr val="bg1"/>
                </a:solidFill>
                <a:cs typeface="0 Bardiya Bold" panose="00000700000000000000" pitchFamily="2" charset="-78"/>
              </a:rPr>
              <a:t>2</a:t>
            </a:r>
          </a:p>
        </p:txBody>
      </p:sp>
      <p:grpSp>
        <p:nvGrpSpPr>
          <p:cNvPr id="97" name="Group 102"/>
          <p:cNvGrpSpPr>
            <a:grpSpLocks/>
          </p:cNvGrpSpPr>
          <p:nvPr/>
        </p:nvGrpSpPr>
        <p:grpSpPr bwMode="auto">
          <a:xfrm>
            <a:off x="11242108" y="4914171"/>
            <a:ext cx="762000" cy="665162"/>
            <a:chOff x="1110" y="2656"/>
            <a:chExt cx="1549" cy="1351"/>
          </a:xfrm>
        </p:grpSpPr>
        <p:sp>
          <p:nvSpPr>
            <p:cNvPr id="98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1" name="Text Box 112"/>
          <p:cNvSpPr txBox="1">
            <a:spLocks noChangeArrowheads="1"/>
          </p:cNvSpPr>
          <p:nvPr/>
        </p:nvSpPr>
        <p:spPr bwMode="gray">
          <a:xfrm>
            <a:off x="11489166" y="5012596"/>
            <a:ext cx="2535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1</a:t>
            </a:r>
            <a:endParaRPr lang="en-US" altLang="en-US" sz="2400" b="1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02" name="Text Box 40"/>
          <p:cNvSpPr txBox="1">
            <a:spLocks noChangeArrowheads="1"/>
          </p:cNvSpPr>
          <p:nvPr/>
        </p:nvSpPr>
        <p:spPr bwMode="auto">
          <a:xfrm>
            <a:off x="7328227" y="3254126"/>
            <a:ext cx="39372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r" rtl="1"/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فروشگاه زنجیره ای خرده فروش موفق با فروشگاه فیزیکی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03" name="Text Box 40"/>
          <p:cNvSpPr txBox="1">
            <a:spLocks noChangeArrowheads="1"/>
          </p:cNvSpPr>
          <p:nvPr/>
        </p:nvSpPr>
        <p:spPr bwMode="auto">
          <a:xfrm>
            <a:off x="9571039" y="4130287"/>
            <a:ext cx="166904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فروشگاه  آنلاین موفق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04" name="Text Box 40"/>
          <p:cNvSpPr txBox="1">
            <a:spLocks noChangeArrowheads="1"/>
          </p:cNvSpPr>
          <p:nvPr/>
        </p:nvSpPr>
        <p:spPr bwMode="auto">
          <a:xfrm>
            <a:off x="6959555" y="5012596"/>
            <a:ext cx="432682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r" rtl="1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فروشگاه زنجیره ای خرده </a:t>
            </a: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فروش کمتر </a:t>
            </a:r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موفق با فروشگاه فیزیکی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338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40" name="Group 3"/>
          <p:cNvGrpSpPr>
            <a:grpSpLocks/>
          </p:cNvGrpSpPr>
          <p:nvPr/>
        </p:nvGrpSpPr>
        <p:grpSpPr bwMode="auto">
          <a:xfrm>
            <a:off x="3048507" y="2571628"/>
            <a:ext cx="5929312" cy="2960688"/>
            <a:chOff x="1017" y="1773"/>
            <a:chExt cx="3735" cy="1865"/>
          </a:xfrm>
        </p:grpSpPr>
        <p:grpSp>
          <p:nvGrpSpPr>
            <p:cNvPr id="42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55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4" name="Text Box 13"/>
            <p:cNvSpPr txBox="1">
              <a:spLocks noChangeArrowheads="1"/>
            </p:cNvSpPr>
            <p:nvPr/>
          </p:nvSpPr>
          <p:spPr bwMode="gray">
            <a:xfrm>
              <a:off x="1119" y="2193"/>
              <a:ext cx="1208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ساختاربندی چند کاناله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  <p:grpSp>
          <p:nvGrpSpPr>
            <p:cNvPr id="45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52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6" name="Text Box 18"/>
            <p:cNvSpPr txBox="1">
              <a:spLocks noChangeArrowheads="1"/>
            </p:cNvSpPr>
            <p:nvPr/>
          </p:nvSpPr>
          <p:spPr bwMode="gray">
            <a:xfrm>
              <a:off x="3577" y="2119"/>
              <a:ext cx="874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چارچوب</a:t>
              </a:r>
            </a:p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خرده فروشی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  <p:grpSp>
          <p:nvGrpSpPr>
            <p:cNvPr id="47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49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8" name="Text Box 23"/>
            <p:cNvSpPr txBox="1">
              <a:spLocks noChangeArrowheads="1"/>
            </p:cNvSpPr>
            <p:nvPr/>
          </p:nvSpPr>
          <p:spPr bwMode="gray">
            <a:xfrm>
              <a:off x="2339" y="2769"/>
              <a:ext cx="106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استراتژی کسب و کار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37006" y="820981"/>
            <a:ext cx="11615722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این پژوهش برسی میکنیم چه ترکیبی از ساختار چند کانالی با استراتژی کسب و کار در چارچوب خرده فروشی ما باعث حاشیه سود بالاتر و رشد بیشتر میشود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7595" y="5997818"/>
            <a:ext cx="116157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rgbClr val="92D050"/>
                </a:solidFill>
                <a:cs typeface="0 Bardiya Bold" panose="00000700000000000000" pitchFamily="2" charset="-78"/>
              </a:rPr>
              <a:t>به زبان ساده تر عوامل موثر در سود و رشد بالا در کسب و کار ما شامل چه عواملی میتواند باشد</a:t>
            </a:r>
            <a:endParaRPr lang="en-US" sz="2400" dirty="0">
              <a:solidFill>
                <a:srgbClr val="92D050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61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070172"/>
              </p:ext>
            </p:extLst>
          </p:nvPr>
        </p:nvGraphicFramePr>
        <p:xfrm>
          <a:off x="100472" y="2494235"/>
          <a:ext cx="6803000" cy="206070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78256"/>
                <a:gridCol w="1078256"/>
                <a:gridCol w="1066407"/>
                <a:gridCol w="1066407"/>
                <a:gridCol w="2513674"/>
              </a:tblGrid>
              <a:tr h="45212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bg1"/>
                          </a:solidFill>
                          <a:effectLst/>
                          <a:cs typeface="0 Bardiya Bold" panose="00000700000000000000" pitchFamily="2" charset="-78"/>
                        </a:rPr>
                        <a:t>چارچوب خرده فروشی</a:t>
                      </a:r>
                      <a:endParaRPr lang="en-US" sz="15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bg1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کسب و کار</a:t>
                      </a:r>
                      <a:endParaRPr lang="en-US" sz="15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ساختار چند کانالی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93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sportamore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addnature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تعاملی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</a:tbl>
          </a:graphicData>
        </a:graphic>
      </p:graphicFrame>
      <p:sp>
        <p:nvSpPr>
          <p:cNvPr id="70" name="Rectangle 69"/>
          <p:cNvSpPr/>
          <p:nvPr/>
        </p:nvSpPr>
        <p:spPr>
          <a:xfrm>
            <a:off x="164757" y="987312"/>
            <a:ext cx="11936627" cy="7324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ترکیب چارچوب خرده فروشی و کانال های بازاریابی آنلاین و آفلاین</a:t>
            </a:r>
            <a:endParaRPr lang="en-US" alt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02" name="Text Box 40"/>
          <p:cNvSpPr txBox="1">
            <a:spLocks noChangeArrowheads="1"/>
          </p:cNvSpPr>
          <p:nvPr/>
        </p:nvSpPr>
        <p:spPr bwMode="auto">
          <a:xfrm>
            <a:off x="7140483" y="2688337"/>
            <a:ext cx="4699186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هر دوی آنها کاملا از چارچوب خرده فروشی یکسان استفاده میکنند</a:t>
            </a:r>
          </a:p>
          <a:p>
            <a:pPr marL="285750" indent="-285750"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استراتژی کسب و کار آنها با یکدیگر تفاوت دارد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  <a:p>
            <a:pPr marL="285750" indent="-285750" algn="r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هر دو شرکت دارای رشد سریعی </a:t>
            </a: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هستند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5083728" y="2069106"/>
            <a:ext cx="293615" cy="39428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wn Arrow 36"/>
          <p:cNvSpPr/>
          <p:nvPr/>
        </p:nvSpPr>
        <p:spPr>
          <a:xfrm>
            <a:off x="812677" y="2463388"/>
            <a:ext cx="293615" cy="39428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36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401331" y="1003788"/>
            <a:ext cx="6816810" cy="7324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با توجه به این دو شرکت شاخص و سایر مطالعات انجام شده 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869460" y="2506891"/>
            <a:ext cx="3361037" cy="15381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شرکت هایی با چارچوب تجارت الکترونیکی که در حال رشد هستند </a:t>
            </a:r>
            <a:r>
              <a:rPr lang="fa-IR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، عمدتا </a:t>
            </a:r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از کانال های بازار یابی آنلاین استفاده میکنند</a:t>
            </a:r>
            <a:endParaRPr lang="en-US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13687" y="2506891"/>
            <a:ext cx="3361037" cy="15381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شرکت هایی با چارچوب </a:t>
            </a:r>
            <a:r>
              <a:rPr lang="fa-IR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فیزیکی ، </a:t>
            </a:r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عمدتا از کانال های بازار یابی آفلاین استفاده میکنند</a:t>
            </a:r>
            <a:endParaRPr lang="en-US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401330" y="1825000"/>
            <a:ext cx="296562" cy="59312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8933935" y="1821705"/>
            <a:ext cx="296562" cy="59312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riped Right Arrow 11"/>
          <p:cNvSpPr/>
          <p:nvPr/>
        </p:nvSpPr>
        <p:spPr>
          <a:xfrm rot="10800000">
            <a:off x="7924800" y="4992130"/>
            <a:ext cx="1305697" cy="939113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auto">
          <a:xfrm>
            <a:off x="9326131" y="5292410"/>
            <a:ext cx="10246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فرض میکنیم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474573" y="4815681"/>
            <a:ext cx="6188813" cy="5145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خرده فروش های فیزیکی با کانال های بازاریابی آفلاین تناسب بهتری دارند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74573" y="5460131"/>
            <a:ext cx="6188813" cy="5145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خرده فروش های تجارت اکترونیکی با کانال های بازاریابی آنلاین تناسب بهتری دارند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560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00472" y="2494235"/>
          <a:ext cx="6803000" cy="206070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78256"/>
                <a:gridCol w="1078256"/>
                <a:gridCol w="1066407"/>
                <a:gridCol w="1066407"/>
                <a:gridCol w="2513674"/>
              </a:tblGrid>
              <a:tr h="45212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bg1"/>
                          </a:solidFill>
                          <a:effectLst/>
                          <a:cs typeface="0 Bardiya Bold" panose="00000700000000000000" pitchFamily="2" charset="-78"/>
                        </a:rPr>
                        <a:t>چارچوب خرده فروشی</a:t>
                      </a:r>
                      <a:endParaRPr lang="en-US" sz="15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bg1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کسب و کار</a:t>
                      </a:r>
                      <a:endParaRPr lang="en-US" sz="15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ساختار چند کانالی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93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sportamore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addnature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تعاملی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</a:tbl>
          </a:graphicData>
        </a:graphic>
      </p:graphicFrame>
      <p:sp>
        <p:nvSpPr>
          <p:cNvPr id="70" name="Rectangle 69"/>
          <p:cNvSpPr/>
          <p:nvPr/>
        </p:nvSpPr>
        <p:spPr>
          <a:xfrm>
            <a:off x="164757" y="987312"/>
            <a:ext cx="11936627" cy="7324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ترکیب کسب و کار و کانال های بازاریابی تعاملی ، تراکنشی</a:t>
            </a:r>
            <a:endParaRPr lang="en-US" alt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02" name="Text Box 40"/>
          <p:cNvSpPr txBox="1">
            <a:spLocks noChangeArrowheads="1"/>
          </p:cNvSpPr>
          <p:nvPr/>
        </p:nvSpPr>
        <p:spPr bwMode="auto">
          <a:xfrm>
            <a:off x="7153542" y="2397257"/>
            <a:ext cx="469918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هر دوی آنها در استراتژی کسب و کار متضاد هم هستند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شرکت </a:t>
            </a:r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اول استراتژی رهبری </a:t>
            </a: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هزینه را اتخاذ کرده و به ندرت بر ارتباطات یک طرفه مثل موتور های جستجوی گوگل تمرکز دارد</a:t>
            </a:r>
            <a:endParaRPr lang="en-US" sz="1600" dirty="0" smtClean="0">
              <a:solidFill>
                <a:schemeClr val="bg1"/>
              </a:solidFill>
              <a:cs typeface="0 Bardiya Bold" panose="00000700000000000000" pitchFamily="2" charset="-78"/>
            </a:endParaRP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شرکت دوم استراتژی تمایز اتخاذ کرده و دارای ساختار چند کاناله متمرکز بر بازاریابی تعاملی مثل شبکه های اجتماعی ، وب سایت و .. بوده و زیاد دنبال خلق شناسای برند و آشنایی بلند مدت نیست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4144614" y="2002975"/>
            <a:ext cx="293615" cy="39428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wn Arrow 36"/>
          <p:cNvSpPr/>
          <p:nvPr/>
        </p:nvSpPr>
        <p:spPr>
          <a:xfrm>
            <a:off x="2937545" y="2490243"/>
            <a:ext cx="293615" cy="39428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7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401331" y="1003788"/>
            <a:ext cx="6816810" cy="7324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با توجه به این دو شرکت شاخص و سایر مطالعات انجام شده 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869460" y="2506891"/>
            <a:ext cx="3361037" cy="15381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از استراتژی رهبری هزینه انتظار داریم تا با فعالیت های بازاریابی تراکنشی ترکیب شود</a:t>
            </a:r>
            <a:endParaRPr lang="en-US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413687" y="2506891"/>
            <a:ext cx="3361037" cy="15381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از استراتژی </a:t>
            </a:r>
            <a:r>
              <a:rPr lang="fa-IR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تمایز انتظار </a:t>
            </a:r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داریم تا با فعالیت های بازاریابی </a:t>
            </a:r>
            <a:r>
              <a:rPr lang="fa-IR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تعاملی ترکیب </a:t>
            </a:r>
            <a:r>
              <a:rPr lang="fa-IR" dirty="0">
                <a:solidFill>
                  <a:schemeClr val="tx1"/>
                </a:solidFill>
                <a:cs typeface="0 Bardiya Bold" panose="00000700000000000000" pitchFamily="2" charset="-78"/>
              </a:rPr>
              <a:t>شود</a:t>
            </a:r>
            <a:endParaRPr lang="en-US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401330" y="1825000"/>
            <a:ext cx="296562" cy="59312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8933935" y="1821705"/>
            <a:ext cx="296562" cy="59312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riped Right Arrow 11"/>
          <p:cNvSpPr/>
          <p:nvPr/>
        </p:nvSpPr>
        <p:spPr>
          <a:xfrm rot="10800000">
            <a:off x="7924800" y="4992130"/>
            <a:ext cx="1305697" cy="939113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auto">
          <a:xfrm>
            <a:off x="9326131" y="5292410"/>
            <a:ext cx="10246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فرض میکنیم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474573" y="4815681"/>
            <a:ext cx="6188813" cy="5145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استراتژی رهبری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هزینه با بازاریابی تراکنشی تناسب بهتری دارد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74573" y="5460131"/>
            <a:ext cx="6188813" cy="5145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استراتژی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تمایز با </a:t>
            </a:r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بازاریابی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تعاملی تناسب </a:t>
            </a:r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بهتری دارد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608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813312"/>
              </p:ext>
            </p:extLst>
          </p:nvPr>
        </p:nvGraphicFramePr>
        <p:xfrm>
          <a:off x="264683" y="1308168"/>
          <a:ext cx="6803000" cy="508439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78256"/>
                <a:gridCol w="1078256"/>
                <a:gridCol w="1066407"/>
                <a:gridCol w="1066407"/>
                <a:gridCol w="2513674"/>
              </a:tblGrid>
              <a:tr h="452123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چارچوب خرده فروشی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استراتژی کسب و کار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ساختار چند کانالی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6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بیشتر گردش مالی از موارد زیر حاصل میشود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بر طبق استراتژی پرتر مطابق است با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های بازاریابی تعاملی یا تراکنشی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های بازار یابی آنلاین یا آفلاین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stadium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accent6"/>
                          </a:solidFill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rgbClr val="C00000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solidFill>
                            <a:srgbClr val="C00000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accent6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xxl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accent6"/>
                          </a:solidFill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rgbClr val="C00000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rgbClr val="C00000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accent6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9193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sportamore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addnature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تعاملی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intersport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</a:tbl>
          </a:graphicData>
        </a:graphic>
      </p:graphicFrame>
      <p:sp>
        <p:nvSpPr>
          <p:cNvPr id="2" name="Right Arrow 1"/>
          <p:cNvSpPr/>
          <p:nvPr/>
        </p:nvSpPr>
        <p:spPr>
          <a:xfrm rot="10800000">
            <a:off x="7140483" y="2891481"/>
            <a:ext cx="403654" cy="38717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0800000">
            <a:off x="7140483" y="3587578"/>
            <a:ext cx="403654" cy="38717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Box 40"/>
          <p:cNvSpPr txBox="1">
            <a:spLocks noChangeArrowheads="1"/>
          </p:cNvSpPr>
          <p:nvPr/>
        </p:nvSpPr>
        <p:spPr bwMode="auto">
          <a:xfrm>
            <a:off x="7644714" y="1571641"/>
            <a:ext cx="4359394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شرکت های علامت گذاری شده از شرکت های موفق با فروشگاه فیزیکی هستند</a:t>
            </a:r>
          </a:p>
          <a:p>
            <a:pPr marL="285750" lvl="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2 شرکت استراتژی رهبری هزینه را با کانال بازاریابی تراکنشی ترکیب کرده اند که مطابق با فرض بدست آمده است</a:t>
            </a:r>
          </a:p>
          <a:p>
            <a:pPr marL="285750" lvl="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دو شرکت چارچوب خرده فروشی فیزیکی را با کانال بازاریابی آفلاین ترکیب کرده اند که مطابق با فرض بدست آمده است 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535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820749"/>
              </p:ext>
            </p:extLst>
          </p:nvPr>
        </p:nvGraphicFramePr>
        <p:xfrm>
          <a:off x="264683" y="1308168"/>
          <a:ext cx="6803000" cy="508439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078256"/>
                <a:gridCol w="1078256"/>
                <a:gridCol w="1066407"/>
                <a:gridCol w="1066407"/>
                <a:gridCol w="2513674"/>
              </a:tblGrid>
              <a:tr h="452123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</a:rPr>
                        <a:t> 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چارچوب خرده فروشی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استراتژی کسب و کار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ساختار چند کانالی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6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بیشتر گردش مالی از موارد زیر حاصل میشود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بر طبق استراتژی پرتر مطابق است با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های بازاریابی تعاملی یا تراکنشی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های بازار یابی آنلاین یا آفلاین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stadium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xxl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chemeClr val="tx1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9193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sportamore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رهبری هزینه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addnature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تجارت الکترونیکی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تعاملی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کانال بازار یابی آنلاین تر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  <a:tr h="68571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intersport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>
                          <a:effectLst/>
                          <a:cs typeface="0 Bardiya Bold" panose="00000700000000000000" pitchFamily="2" charset="-78"/>
                        </a:rPr>
                        <a:t>فروشگاه فیزیکی</a:t>
                      </a:r>
                      <a:endParaRPr lang="en-US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rgbClr val="C00000"/>
                          </a:solidFill>
                          <a:effectLst/>
                          <a:cs typeface="0 Bardiya Bold" panose="00000700000000000000" pitchFamily="2" charset="-78"/>
                        </a:rPr>
                        <a:t>استراتژی تمایز</a:t>
                      </a:r>
                      <a:endParaRPr lang="en-US" sz="15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solidFill>
                            <a:srgbClr val="C00000"/>
                          </a:solidFill>
                          <a:effectLst/>
                          <a:cs typeface="0 Bardiya Bold" panose="00000700000000000000" pitchFamily="2" charset="-78"/>
                        </a:rPr>
                        <a:t>کانال بازار یابی تراکنشی تر</a:t>
                      </a:r>
                      <a:endParaRPr lang="en-US" sz="15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  <a:cs typeface="0 Bardiya Bold" panose="00000700000000000000" pitchFamily="2" charset="-78"/>
                        </a:rPr>
                        <a:t>کانال بازار یابی آفلاین تر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 Bold" panose="00000700000000000000" pitchFamily="2" charset="-78"/>
                      </a:endParaRPr>
                    </a:p>
                  </a:txBody>
                  <a:tcPr marL="91406" marR="91406" marT="0" marB="0" anchor="ctr"/>
                </a:tc>
              </a:tr>
            </a:tbl>
          </a:graphicData>
        </a:graphic>
      </p:graphicFrame>
      <p:sp>
        <p:nvSpPr>
          <p:cNvPr id="25" name="Right Arrow 24"/>
          <p:cNvSpPr/>
          <p:nvPr/>
        </p:nvSpPr>
        <p:spPr>
          <a:xfrm rot="10800000">
            <a:off x="7000439" y="5894173"/>
            <a:ext cx="403654" cy="38717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Box 40"/>
          <p:cNvSpPr txBox="1">
            <a:spLocks noChangeArrowheads="1"/>
          </p:cNvSpPr>
          <p:nvPr/>
        </p:nvSpPr>
        <p:spPr bwMode="auto">
          <a:xfrm>
            <a:off x="7644714" y="1571641"/>
            <a:ext cx="4359394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lvl="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شرکت علامت گذاری شده از شرکت های غیر موفق با فروشگاه فیزیکی میباشد</a:t>
            </a:r>
          </a:p>
          <a:p>
            <a:pPr marL="285750" lvl="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شرکت از ترکیب نامناسب استراتژی تمایز با کانال بازاریابی تراکنشی استفاده کرده است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523063" y="4689149"/>
            <a:ext cx="3178285" cy="16970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شاید اگر از ترکیب استراتژی تمایز با کانال بازاریابی تعاملی استفاده میکرد موفق تر بود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454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140483" y="156794"/>
            <a:ext cx="4560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انتظارات در مورد پیکره بندی مناسب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005390"/>
              </p:ext>
            </p:extLst>
          </p:nvPr>
        </p:nvGraphicFramePr>
        <p:xfrm>
          <a:off x="388385" y="1204857"/>
          <a:ext cx="10805261" cy="274041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068532"/>
                <a:gridCol w="1833635"/>
                <a:gridCol w="1941495"/>
                <a:gridCol w="1359047"/>
                <a:gridCol w="1801276"/>
                <a:gridCol w="1801276"/>
              </a:tblGrid>
              <a:tr h="50649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" panose="00000400000000000000" pitchFamily="2" charset="-78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 grid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استراتژی چارچوب خرده فروشی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" panose="00000400000000000000" pitchFamily="2" charset="-78"/>
                        </a:rPr>
                        <a:t>ساختار چند کانالی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02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" panose="00000400000000000000" pitchFamily="2" charset="-78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کاملا آنلاین</a:t>
                      </a:r>
                      <a:endParaRPr lang="en-US" sz="1800">
                        <a:effectLst/>
                        <a:cs typeface="0 Bardiya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بر اساس کلیک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کاملا آفلاین</a:t>
                      </a:r>
                      <a:endParaRPr lang="en-US" sz="1800">
                        <a:effectLst/>
                        <a:cs typeface="0 Bardiya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بر اساس آجر و ملات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کانال های بازار یابی آنلاین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" panose="00000400000000000000" pitchFamily="2" charset="-78"/>
                        </a:rPr>
                        <a:t>کانال های بازار یابی آفلاین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</a:tr>
              <a:tr h="64021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رهبری هزینه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B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" panose="00000400000000000000" pitchFamily="2" charset="-78"/>
                        </a:rPr>
                        <a:t>تمرکز تراکنشی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cs typeface="0 Bardiya" panose="00000400000000000000" pitchFamily="2" charset="-78"/>
                        </a:rPr>
                        <a:t>F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</a:tr>
              <a:tr h="31135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تمایز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تمرکز تعاملی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cs typeface="0 Bardiya" panose="00000400000000000000" pitchFamily="2" charset="-78"/>
                        </a:rPr>
                        <a:t>H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</a:tr>
              <a:tr h="642132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0 Bardiya" panose="00000400000000000000" pitchFamily="2" charset="-78"/>
                        </a:rPr>
                        <a:t>پیکره بندی های مناسب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ALPHA</a:t>
                      </a:r>
                      <a:endParaRPr lang="en-US" sz="1800">
                        <a:effectLst/>
                        <a:cs typeface="0 Bardiya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A+E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BETA</a:t>
                      </a:r>
                      <a:endParaRPr lang="en-US" sz="1800">
                        <a:effectLst/>
                        <a:cs typeface="0 Bardiya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B+F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GAMMA</a:t>
                      </a:r>
                      <a:endParaRPr lang="en-US" sz="1800">
                        <a:effectLst/>
                        <a:cs typeface="0 Bardiya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C+G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DELTA</a:t>
                      </a:r>
                      <a:endParaRPr lang="en-US" sz="1800">
                        <a:effectLst/>
                        <a:cs typeface="0 Bardiya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0 Bardiya" panose="00000400000000000000" pitchFamily="2" charset="-78"/>
                        </a:rPr>
                        <a:t>D+H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0 Bardiya" panose="00000400000000000000" pitchFamily="2" charset="-78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0 Bardiya" panose="00000400000000000000" pitchFamily="2" charset="-78"/>
                      </a:endParaRPr>
                    </a:p>
                  </a:txBody>
                  <a:tcPr marL="129433" marR="129433" marT="0" marB="0" anchor="ctr"/>
                </a:tc>
              </a:tr>
            </a:tbl>
          </a:graphicData>
        </a:graphic>
      </p:graphicFrame>
      <p:sp>
        <p:nvSpPr>
          <p:cNvPr id="16" name="Text Box 40"/>
          <p:cNvSpPr txBox="1">
            <a:spLocks noChangeArrowheads="1"/>
          </p:cNvSpPr>
          <p:nvPr/>
        </p:nvSpPr>
        <p:spPr bwMode="auto">
          <a:xfrm>
            <a:off x="9936121" y="811027"/>
            <a:ext cx="176522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پیکره بندی های مناسب </a:t>
            </a:r>
            <a:endParaRPr 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Text Box 40"/>
          <p:cNvSpPr txBox="1">
            <a:spLocks noChangeArrowheads="1"/>
          </p:cNvSpPr>
          <p:nvPr/>
        </p:nvSpPr>
        <p:spPr bwMode="auto">
          <a:xfrm>
            <a:off x="1658854" y="4228861"/>
            <a:ext cx="91598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آلفا : استراتژی کسب و کار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رهبری هزینه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+ چارچوب خرده فروشی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تجارت اکترونیکی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+ چند کانالی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تراکنشی ، آنلاین</a:t>
            </a:r>
            <a:endParaRPr lang="en-US" sz="2000" dirty="0">
              <a:solidFill>
                <a:srgbClr val="C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1739004" y="4774418"/>
            <a:ext cx="89995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بتا : استراتژی کسب و کار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رهبری هزینه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+ چارچوب خرده </a:t>
            </a:r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فروشی </a:t>
            </a:r>
            <a:r>
              <a:rPr lang="fa-IR" sz="2000" dirty="0">
                <a:solidFill>
                  <a:srgbClr val="C00000"/>
                </a:solidFill>
                <a:cs typeface="0 Bardiya Bold" panose="00000700000000000000" pitchFamily="2" charset="-78"/>
              </a:rPr>
              <a:t>فروشگاه فیزیکی </a:t>
            </a:r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+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چند کانالی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تراکنشی ، آفلاین</a:t>
            </a:r>
            <a:endParaRPr lang="en-US" sz="2000" dirty="0">
              <a:solidFill>
                <a:srgbClr val="C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20" name="Text Box 40"/>
          <p:cNvSpPr txBox="1">
            <a:spLocks noChangeArrowheads="1"/>
          </p:cNvSpPr>
          <p:nvPr/>
        </p:nvSpPr>
        <p:spPr bwMode="auto">
          <a:xfrm>
            <a:off x="2476386" y="5313795"/>
            <a:ext cx="83423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گاما : استراتژی کسب و کار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تمایز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+ چارچوب خرده </a:t>
            </a:r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فروشی </a:t>
            </a:r>
            <a:r>
              <a:rPr lang="fa-IR" sz="2000" dirty="0">
                <a:solidFill>
                  <a:srgbClr val="C00000"/>
                </a:solidFill>
                <a:cs typeface="0 Bardiya Bold" panose="00000700000000000000" pitchFamily="2" charset="-78"/>
              </a:rPr>
              <a:t>تجارت اکترونیکی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+ چند کانالی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تعاملی ، آنلاین</a:t>
            </a:r>
            <a:endParaRPr lang="en-US" sz="2000" dirty="0">
              <a:solidFill>
                <a:srgbClr val="C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22" name="Text Box 40"/>
          <p:cNvSpPr txBox="1">
            <a:spLocks noChangeArrowheads="1"/>
          </p:cNvSpPr>
          <p:nvPr/>
        </p:nvSpPr>
        <p:spPr bwMode="auto">
          <a:xfrm>
            <a:off x="2510049" y="5859352"/>
            <a:ext cx="83086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rtl="1"/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دلتا : استراتژی کسب و کار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تمایز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+ چارچوب خرده </a:t>
            </a:r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فروشی </a:t>
            </a:r>
            <a:r>
              <a:rPr lang="fa-IR" sz="2000" dirty="0">
                <a:solidFill>
                  <a:srgbClr val="C00000"/>
                </a:solidFill>
                <a:cs typeface="0 Bardiya Bold" panose="00000700000000000000" pitchFamily="2" charset="-78"/>
              </a:rPr>
              <a:t>فروشگاه فیزیکی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+ چند کانالی </a:t>
            </a:r>
            <a:r>
              <a:rPr lang="fa-IR" sz="2000" dirty="0" smtClean="0">
                <a:solidFill>
                  <a:srgbClr val="C00000"/>
                </a:solidFill>
                <a:cs typeface="0 Bardiya Bold" panose="00000700000000000000" pitchFamily="2" charset="-78"/>
              </a:rPr>
              <a:t>تعاملی ، آفلاین</a:t>
            </a:r>
            <a:endParaRPr lang="en-US" sz="2000" dirty="0">
              <a:solidFill>
                <a:srgbClr val="C00000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583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306141" y="156794"/>
            <a:ext cx="239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داده و روش تحقیق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37785" y="1124482"/>
            <a:ext cx="9625966" cy="12280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>
                <a:solidFill>
                  <a:schemeClr val="tx1"/>
                </a:solidFill>
                <a:cs typeface="0 Bardiya Bold" panose="00000700000000000000" pitchFamily="2" charset="-78"/>
              </a:rPr>
              <a:t>داده ها به کمک اتحادیه خرده فروشان کالاهای ورزشی 310 مرکز مستقل کالای ورزشی شناسایی </a:t>
            </a:r>
            <a:r>
              <a:rPr lang="fa-IR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شد</a:t>
            </a:r>
            <a:endParaRPr 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37785" y="2510638"/>
            <a:ext cx="9625966" cy="12280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برخی از این خرده فروشان از طریق ایمیل به ما کمک کردند و به پرسشنامه ما پاسخ دادند</a:t>
            </a:r>
            <a:endParaRPr 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37785" y="3896794"/>
            <a:ext cx="9625966" cy="12280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برخی دیگر از طریق پرسشنامه ای که بر روی سایت قرار گرفته بود در این امر ما را یاری کردند</a:t>
            </a:r>
            <a:endParaRPr 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37785" y="5282950"/>
            <a:ext cx="9625966" cy="12280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پس از برسی داده های حاصل از 74 مورد را در مطالعات استفاده کردیم</a:t>
            </a:r>
            <a:endParaRPr 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505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3802" y="156794"/>
            <a:ext cx="867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تحلیل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6534" y="1769713"/>
            <a:ext cx="114327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تجزیه و تحلیل مقایسه کیفی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QCA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: روش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تجزیه و تحلیل داده ها برای تعیین نتیجه گیری های منطقی که از یک مجموعه داده یا دیتا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گرفته شده میباشد.</a:t>
            </a:r>
            <a:endParaRPr lang="fa-IR" sz="2800" dirty="0" smtClean="0">
              <a:solidFill>
                <a:schemeClr val="bg1"/>
              </a:solidFill>
              <a:cs typeface="0 Bardiya Bold" panose="00000700000000000000" pitchFamily="2" charset="-78"/>
            </a:endParaRP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تجزیه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و تحلیل با فهرست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کردن و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شمارش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همه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متغیرهای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ترکیب شده و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مشاهده شده در مجموعه داده ها آغاز می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شود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.</a:t>
            </a: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بعد از آن با استفاده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از قواعد استنتاج منطقی برای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مشخص کردن یک استنتاج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توصیفی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مورد استفاده قرار میگیرد .</a:t>
            </a: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روش توسط چارلز ریگن در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سال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1987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توسعه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داده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شد.</a:t>
            </a:r>
            <a:endParaRPr lang="fa-IR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28632" y="1061967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>
                <a:solidFill>
                  <a:srgbClr val="92D050"/>
                </a:solidFill>
                <a:cs typeface="0 Bardiya" panose="00000400000000000000" pitchFamily="2" charset="-78"/>
              </a:rPr>
              <a:t>تجزیه و تحلیل مقایسه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کیفی چیست ؟ </a:t>
            </a:r>
            <a:endParaRPr lang="en-US" sz="2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79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3803" y="156794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تحلیل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385" y="2142007"/>
            <a:ext cx="114327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به منظور آنالیز عملی اینکه آیا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شروطی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مشخص کردیم با هم ترکیب و باعث ارتقا میشود از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روش </a:t>
            </a:r>
            <a:r>
              <a:rPr lang="fa-IR" sz="2800" b="1" dirty="0">
                <a:solidFill>
                  <a:schemeClr val="bg1"/>
                </a:solidFill>
                <a:cs typeface="0 Bardiya Bold" panose="00000700000000000000" pitchFamily="2" charset="-78"/>
              </a:rPr>
              <a:t>تجزیه و تحلیل مقایسه کیفی </a:t>
            </a:r>
            <a:r>
              <a:rPr lang="en-US" sz="28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QCA</a:t>
            </a:r>
            <a:r>
              <a:rPr lang="fa-IR" sz="2800" b="1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برای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مقایسه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74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مورد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مشخص شده استفاده میکنیم.</a:t>
            </a: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cs typeface="0 Bardiya Bold" panose="00000700000000000000" pitchFamily="2" charset="-78"/>
              </a:rPr>
              <a:t>QCA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 محققان را قادر میسازد تا آنالیز منطقی انجام دهند تا اینکه یک تحلیل آماری متغییر محور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معمول</a:t>
            </a:r>
          </a:p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هدف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اصلی </a:t>
            </a:r>
            <a:r>
              <a:rPr lang="en-US" sz="2800" dirty="0">
                <a:solidFill>
                  <a:schemeClr val="bg1"/>
                </a:solidFill>
                <a:cs typeface="0 Bardiya Bold" panose="00000700000000000000" pitchFamily="2" charset="-78"/>
              </a:rPr>
              <a:t>QCA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 آشکار ساختن ارتباطات محتمل و امکانپذیر میان شرایط توصیفی و یکسری شرایط خاص "معیار"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</a:t>
            </a:r>
            <a:endParaRPr lang="fa-IR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89269" y="1481437"/>
            <a:ext cx="1258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fa-IR" sz="2400" b="1" dirty="0">
                <a:solidFill>
                  <a:schemeClr val="bg1"/>
                </a:solidFill>
                <a:cs typeface="0 Bardiya" panose="00000400000000000000" pitchFamily="2" charset="-78"/>
              </a:rPr>
              <a:t>روند تحلیلی</a:t>
            </a:r>
            <a:endParaRPr lang="en-US" sz="24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508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Oval 5"/>
          <p:cNvSpPr>
            <a:spLocks noChangeArrowheads="1"/>
          </p:cNvSpPr>
          <p:nvPr/>
        </p:nvSpPr>
        <p:spPr bwMode="gray">
          <a:xfrm>
            <a:off x="8254272" y="2788508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gray">
          <a:xfrm>
            <a:off x="8254272" y="2788508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gray">
          <a:xfrm>
            <a:off x="8395559" y="292979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gray">
          <a:xfrm>
            <a:off x="8427309" y="2940908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" name="Oval 9"/>
          <p:cNvSpPr>
            <a:spLocks noChangeArrowheads="1"/>
          </p:cNvSpPr>
          <p:nvPr/>
        </p:nvSpPr>
        <p:spPr bwMode="gray">
          <a:xfrm>
            <a:off x="8497159" y="3023458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Oval 10"/>
          <p:cNvSpPr>
            <a:spLocks noChangeArrowheads="1"/>
          </p:cNvSpPr>
          <p:nvPr/>
        </p:nvSpPr>
        <p:spPr bwMode="gray">
          <a:xfrm>
            <a:off x="1233564" y="2792627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gray">
          <a:xfrm>
            <a:off x="1233564" y="2792627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2" name="Oval 12"/>
          <p:cNvSpPr>
            <a:spLocks noChangeArrowheads="1"/>
          </p:cNvSpPr>
          <p:nvPr/>
        </p:nvSpPr>
        <p:spPr bwMode="gray">
          <a:xfrm>
            <a:off x="1374852" y="2933915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gray">
          <a:xfrm>
            <a:off x="1376439" y="2937090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" name="Oval 14"/>
          <p:cNvSpPr>
            <a:spLocks noChangeArrowheads="1"/>
          </p:cNvSpPr>
          <p:nvPr/>
        </p:nvSpPr>
        <p:spPr bwMode="gray">
          <a:xfrm>
            <a:off x="1468514" y="3027577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1495502" y="3052977"/>
            <a:ext cx="1636712" cy="1636713"/>
            <a:chOff x="4166" y="1706"/>
            <a:chExt cx="1252" cy="1252"/>
          </a:xfrm>
        </p:grpSpPr>
        <p:sp>
          <p:nvSpPr>
            <p:cNvPr id="2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0" name="Oval 20"/>
          <p:cNvSpPr>
            <a:spLocks noChangeArrowheads="1"/>
          </p:cNvSpPr>
          <p:nvPr/>
        </p:nvSpPr>
        <p:spPr bwMode="gray">
          <a:xfrm>
            <a:off x="4670914" y="2809102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Oval 21"/>
          <p:cNvSpPr>
            <a:spLocks noChangeArrowheads="1"/>
          </p:cNvSpPr>
          <p:nvPr/>
        </p:nvSpPr>
        <p:spPr bwMode="gray">
          <a:xfrm>
            <a:off x="4670914" y="2809102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" name="Oval 22"/>
          <p:cNvSpPr>
            <a:spLocks noChangeArrowheads="1"/>
          </p:cNvSpPr>
          <p:nvPr/>
        </p:nvSpPr>
        <p:spPr bwMode="gray">
          <a:xfrm>
            <a:off x="4812202" y="2950390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" name="Oval 23"/>
          <p:cNvSpPr>
            <a:spLocks noChangeArrowheads="1"/>
          </p:cNvSpPr>
          <p:nvPr/>
        </p:nvSpPr>
        <p:spPr bwMode="gray">
          <a:xfrm>
            <a:off x="4813789" y="2953565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4" name="Oval 24"/>
          <p:cNvSpPr>
            <a:spLocks noChangeArrowheads="1"/>
          </p:cNvSpPr>
          <p:nvPr/>
        </p:nvSpPr>
        <p:spPr bwMode="gray">
          <a:xfrm>
            <a:off x="4905864" y="3044052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5" name="Group 25"/>
          <p:cNvGrpSpPr>
            <a:grpSpLocks/>
          </p:cNvGrpSpPr>
          <p:nvPr/>
        </p:nvGrpSpPr>
        <p:grpSpPr bwMode="auto">
          <a:xfrm>
            <a:off x="4932852" y="3063102"/>
            <a:ext cx="1636712" cy="1636713"/>
            <a:chOff x="4166" y="1706"/>
            <a:chExt cx="1252" cy="1252"/>
          </a:xfrm>
        </p:grpSpPr>
        <p:sp>
          <p:nvSpPr>
            <p:cNvPr id="36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8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9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40" name="Group 30"/>
          <p:cNvGrpSpPr>
            <a:grpSpLocks/>
          </p:cNvGrpSpPr>
          <p:nvPr/>
        </p:nvGrpSpPr>
        <p:grpSpPr bwMode="auto">
          <a:xfrm>
            <a:off x="8527322" y="3042508"/>
            <a:ext cx="1636712" cy="1636713"/>
            <a:chOff x="4166" y="1706"/>
            <a:chExt cx="1252" cy="1252"/>
          </a:xfrm>
        </p:grpSpPr>
        <p:sp>
          <p:nvSpPr>
            <p:cNvPr id="41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2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5" name="Text Box 38"/>
          <p:cNvSpPr txBox="1">
            <a:spLocks noChangeArrowheads="1"/>
          </p:cNvSpPr>
          <p:nvPr/>
        </p:nvSpPr>
        <p:spPr bwMode="gray">
          <a:xfrm>
            <a:off x="1601021" y="3442541"/>
            <a:ext cx="145144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ساختار بندی چند کاناله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gray">
          <a:xfrm>
            <a:off x="5143448" y="3479275"/>
            <a:ext cx="13509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استراتژی کسب و کار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47" name="Text Box 40"/>
          <p:cNvSpPr txBox="1">
            <a:spLocks noChangeArrowheads="1"/>
          </p:cNvSpPr>
          <p:nvPr/>
        </p:nvSpPr>
        <p:spPr bwMode="gray">
          <a:xfrm>
            <a:off x="8654128" y="3630031"/>
            <a:ext cx="13869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خرده فروشی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102202" y="5455246"/>
            <a:ext cx="2214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تناسب و تطابق</a:t>
            </a:r>
            <a:endParaRPr lang="en-US" sz="32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3" name="Plus 2"/>
          <p:cNvSpPr/>
          <p:nvPr/>
        </p:nvSpPr>
        <p:spPr>
          <a:xfrm>
            <a:off x="3500481" y="3265240"/>
            <a:ext cx="1054503" cy="113700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Equal 49"/>
          <p:cNvSpPr/>
          <p:nvPr/>
        </p:nvSpPr>
        <p:spPr>
          <a:xfrm>
            <a:off x="7004539" y="3500182"/>
            <a:ext cx="980362" cy="819537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Down Arrow 50"/>
          <p:cNvSpPr/>
          <p:nvPr/>
        </p:nvSpPr>
        <p:spPr>
          <a:xfrm>
            <a:off x="3901367" y="4668440"/>
            <a:ext cx="354227" cy="649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7534434" y="5469948"/>
            <a:ext cx="3580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خلق مزیت های استراتژیک</a:t>
            </a:r>
            <a:endParaRPr lang="en-US" sz="32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53" name="Down Arrow 52"/>
          <p:cNvSpPr/>
          <p:nvPr/>
        </p:nvSpPr>
        <p:spPr>
          <a:xfrm>
            <a:off x="9189201" y="5084679"/>
            <a:ext cx="354227" cy="6493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1176661" y="953050"/>
            <a:ext cx="928453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bg1"/>
                </a:solidFill>
                <a:cs typeface="0 Bardiya" panose="00000400000000000000" pitchFamily="2" charset="-78"/>
              </a:rPr>
              <a:t>نتایج بدست آمده در این پژوهش نشان میدهد زمانی که ساختاربندی چند کاناله با استراتژی کسب و کار تطابق و تناسب داشته باشد خرده فروشی میتواند مزیت های استراتژی خلق کند</a:t>
            </a:r>
            <a:endParaRPr lang="en-US" sz="24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23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3803" y="156794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تحلیل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286" y="3332849"/>
            <a:ext cx="9036811" cy="318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88385" y="1039663"/>
            <a:ext cx="114327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برای تحلیل از </a:t>
            </a: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QCA</a:t>
            </a:r>
            <a:r>
              <a:rPr lang="fa-IR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 استفاده شده که دارای 3 مرحله است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99285" y="2123061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مرحله اول : ایجاد یک ماتریس با توجه به نکته های گفته شده در اسلاید های قبل به نام جدول حقیقت که هر 16 پیکره بندی محتمل را پوشش دهد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849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3803" y="156794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تحلیل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89901" y="1875927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مرحله دوم : برای جدا کردن پیکره بندی های مرتبط از نامرتبط از 2 قانون استفاده میکنیم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89901" y="3041581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آستانه فرکانسی یا </a:t>
            </a:r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فراوانی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: </a:t>
            </a:r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مشخص کردن حداقل تعداد  ترکیب های مناسب استفاده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میکنیم بدلیل داشتن </a:t>
            </a:r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یک نمونه کوچک و نسبی داریم از آستانه فراوانی 1 استفاده میکنیم 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69263" y="4196697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آستانه پایداری یا </a:t>
            </a:r>
            <a:r>
              <a:rPr lang="fa-IR" dirty="0">
                <a:solidFill>
                  <a:schemeClr val="bg1"/>
                </a:solidFill>
                <a:cs typeface="0 Bardiya Bold" panose="00000700000000000000" pitchFamily="2" charset="-78"/>
              </a:rPr>
              <a:t>سازگاری : نسبت موارد موجود در یک پیکربندی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 که از 75 درصد استفاده میکنیم  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594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3803" y="156794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تحلیل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6312" y="1332229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مرحله سوم : برای کم کردن پیچیدگی های پیکره بندی و داشتن راه حل های مناسب برای رشد و سود از نرم افزار </a:t>
            </a:r>
            <a:r>
              <a:rPr 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FS-QCA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استفاده میکنیم که بر اساس جدول حقیقت و جبر بولی کار میکند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621" y="2481265"/>
            <a:ext cx="5943942" cy="383522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325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3803" y="156794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تحلیل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67793" y="1612316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واژگان نرم افزار </a:t>
            </a:r>
            <a:r>
              <a:rPr 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FS-QCA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194111"/>
              </p:ext>
            </p:extLst>
          </p:nvPr>
        </p:nvGraphicFramePr>
        <p:xfrm>
          <a:off x="2007286" y="3438153"/>
          <a:ext cx="81279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AND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به</a:t>
                      </a:r>
                      <a:r>
                        <a:rPr lang="fa-IR" b="0" baseline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 عنوان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*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>
                    <a:solidFill>
                      <a:srgbClr val="EAEFF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OR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به</a:t>
                      </a:r>
                      <a:r>
                        <a:rPr lang="fa-IR" b="0" baseline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 عنوان</a:t>
                      </a:r>
                      <a:endParaRPr lang="en-US" b="0" dirty="0" smtClean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+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NOT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به</a:t>
                      </a:r>
                      <a:r>
                        <a:rPr lang="fa-IR" b="0" baseline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 عنوان</a:t>
                      </a:r>
                      <a:endParaRPr lang="en-US" b="0" dirty="0" smtClean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~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تضاد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به</a:t>
                      </a:r>
                      <a:r>
                        <a:rPr lang="fa-IR" b="0" baseline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 عنوان</a:t>
                      </a:r>
                      <a:endParaRPr lang="en-US" b="0" dirty="0" smtClean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  <a:cs typeface="0 Bardiya" panose="00000400000000000000" pitchFamily="2" charset="-78"/>
                        </a:rPr>
                        <a:t>NOT ~</a:t>
                      </a:r>
                      <a:endParaRPr lang="en-US" b="0" dirty="0">
                        <a:solidFill>
                          <a:schemeClr val="tx1"/>
                        </a:solidFill>
                        <a:cs typeface="0 Bardiya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48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572239" y="156794"/>
            <a:ext cx="2129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نتایج بدست آمده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5458" y="994478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توابع جبری بدست آمده برای حاشیه سود مثبت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61514" y="2564532"/>
            <a:ext cx="7977697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~DIFF*~ECOM + ~ECOM*ONLINE = &gt; PROFIT MARGIN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224216" y="3253945"/>
            <a:ext cx="210312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777616" y="3253945"/>
            <a:ext cx="210312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188043" y="3123275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1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53865" y="3123275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2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3985914"/>
            <a:ext cx="11432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ترکیب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 استراتژی رهبری هزینه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و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فروشگاه فزیکی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دارای حاشیه سود + است</a:t>
            </a:r>
          </a:p>
          <a:p>
            <a:pPr marL="457200" indent="-457200" algn="r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>
                <a:solidFill>
                  <a:srgbClr val="92D050"/>
                </a:solidFill>
                <a:cs typeface="0 Bardiya" panose="00000400000000000000" pitchFamily="2" charset="-78"/>
              </a:rPr>
              <a:t>فروشگاه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فزیکی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که از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کانال های آنلاین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استفاده میکنند هم دارای احتمال بعدی </a:t>
            </a:r>
            <a:r>
              <a:rPr lang="fa-IR" sz="2400" b="1" dirty="0">
                <a:solidFill>
                  <a:schemeClr val="bg1"/>
                </a:solidFill>
                <a:cs typeface="0 Bardiya" panose="00000400000000000000" pitchFamily="2" charset="-78"/>
              </a:rPr>
              <a:t>حاشیه سود +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میباشند </a:t>
            </a:r>
            <a:endParaRPr lang="fa-IR" sz="24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276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572239" y="156794"/>
            <a:ext cx="2129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نتایج بدست آمده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5458" y="994478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توابع جبری بدست آمده برای حاشیه سود زیر 25 درصد یعنی شرکت هایی که کمتر موفق هستند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3986" y="2563963"/>
            <a:ext cx="10050380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ECOM*~INTER + ~DIFF*ECOM*~ONLINE = &gt; ~HIGH PROFIT MARGIN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959485" y="3237467"/>
            <a:ext cx="210312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42289" y="3237467"/>
            <a:ext cx="310896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886465" y="3123275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1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05225" y="3123275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2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64683" y="4027103"/>
            <a:ext cx="114327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اساسا کسب و کارشان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تجارت الکترونیکی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است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و استفاده از کانال های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تراکنشی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 را به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تعاملی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 ترجیح میدهند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عدم احتمال دستیابی به سود بالا برای شرکت هایی که عمدتا از ترکیب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تجارت الکترونیکی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با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 استراتژی رهبری هزینه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و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کانال های بازاریابی آفلاین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استفاده میکنند </a:t>
            </a:r>
            <a:endParaRPr lang="fa-IR" sz="24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563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572239" y="156794"/>
            <a:ext cx="2129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نتایج بدست آمده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5458" y="994478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توابع جبری بدست آمده برای رشد +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34391" y="2563963"/>
            <a:ext cx="6389570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ECOM*INTER + DIFF*ONLINE = &gt; GROWTH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634391" y="3237467"/>
            <a:ext cx="210312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099241" y="3237467"/>
            <a:ext cx="192024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494407" y="3122706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1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829176" y="3122706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2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64683" y="4027103"/>
            <a:ext cx="11432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بالاترین احتمال رشد در شرکت هایی با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چارچوب تجارت الکترونیکی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که بر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بازار یابی تعاملی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تاکید دارند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در مرحله بعد شرکت هایی که دارای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استراتژی تمایز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بوده و ار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کانال های بازاریابی آنلاین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استفاده میکنند</a:t>
            </a:r>
            <a:endParaRPr lang="fa-IR" sz="24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357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572239" y="156794"/>
            <a:ext cx="2129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نتایج بدست آمده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5458" y="994478"/>
            <a:ext cx="9049811" cy="1023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توابع جبری بدست آمده برای رشد سریع بالا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42613" y="2563963"/>
            <a:ext cx="8373126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ECOM*INTER + DIFF*ECOM*ONLINE =&gt; RAPID GROWTH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1642613" y="3237467"/>
            <a:ext cx="210312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185206" y="3253939"/>
            <a:ext cx="283464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642263" y="3122706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1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46088" y="3122706"/>
            <a:ext cx="3830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" panose="00000400000000000000" pitchFamily="2" charset="-78"/>
              </a:rPr>
              <a:t>2</a:t>
            </a:r>
            <a:endParaRPr lang="fa-IR" sz="24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64683" y="4027103"/>
            <a:ext cx="11432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بالاترین احتمال رشد در شرکت هایی با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چارچوب تجارت الکترونیکی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که بر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بازار یابی تعاملی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تاکید دارند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در مرحله بعد شرکت هایی که دارای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استراتژی تمایز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بوده و از 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چارچوب تجارت الکترونیکی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همراه با</a:t>
            </a:r>
            <a:r>
              <a:rPr lang="fa-IR" sz="2400" b="1" dirty="0" smtClean="0">
                <a:solidFill>
                  <a:srgbClr val="92D050"/>
                </a:solidFill>
                <a:cs typeface="0 Bardiya" panose="00000400000000000000" pitchFamily="2" charset="-78"/>
              </a:rPr>
              <a:t>کانال های بازاریابی آنلاین </a:t>
            </a:r>
            <a:r>
              <a:rPr lang="fa-IR" sz="24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استفاده میکنند</a:t>
            </a:r>
            <a:endParaRPr lang="fa-IR" sz="24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161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163748" y="156794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نتیجه گیری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3563" y="1918217"/>
            <a:ext cx="105899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برسی های انجام شده برای یافتن نقاط مهم و انتخاب کانال های بازار یابی و استراتژی کسب و کار مناسب اشاره دارد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برای خرده فروشان صرفا آنلاین و آفلاین این چارچوب خرده فروشی به تنهایی نیست که برای سودمند بودن مهم است بلکه اینکه چگونه خود را در میان این دسته بندی ها  </a:t>
            </a: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در </a:t>
            </a: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بازار جای دهد و چه کانال بازاریابی انتخاب کند مهم است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نتایج نشان داد که انواع بازاریابی آنلاین نیز کانال های بازاریابی مهمی برای کسب و کارهای سنتی با فروشگاه فیزیکی تبدیل شده است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این نتایج برای خرده فروشانی که میخواهند کسب و کار خود را بر اساس چارچوب خرده فروشی ، استراتژی کسب و کار و کانال های بازاریابی پیوند بزنند مفید است  </a:t>
            </a:r>
            <a:endParaRPr lang="fa-IR" sz="20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87023" y="1304308"/>
            <a:ext cx="20877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0 Bardiya" panose="00000400000000000000" pitchFamily="2" charset="-78"/>
              </a:rPr>
              <a:t>نتیجه گیری</a:t>
            </a:r>
            <a:endParaRPr lang="fa-IR" sz="2400" b="1" dirty="0">
              <a:solidFill>
                <a:srgbClr val="C00000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590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714633" y="156794"/>
            <a:ext cx="2986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محدودیت های پژوهشی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3563" y="1918217"/>
            <a:ext cx="105899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000" b="1" dirty="0" smtClean="0">
                <a:solidFill>
                  <a:schemeClr val="bg1"/>
                </a:solidFill>
                <a:cs typeface="0 Bardiya" panose="00000400000000000000" pitchFamily="2" charset="-78"/>
              </a:rPr>
              <a:t>متکی به اطلاعات شخصی از سوی پاسخ دهندگان است</a:t>
            </a:r>
          </a:p>
          <a:p>
            <a:pPr marL="457200" indent="-457200" algn="just" rtl="1">
              <a:lnSpc>
                <a:spcPct val="200000"/>
              </a:lnSpc>
              <a:buFont typeface="+mj-lt"/>
              <a:buAutoNum type="arabicPeriod"/>
            </a:pPr>
            <a:r>
              <a:rPr lang="fa-IR" sz="2000" b="1" smtClean="0">
                <a:solidFill>
                  <a:schemeClr val="bg1"/>
                </a:solidFill>
                <a:cs typeface="0 Bardiya" panose="00000400000000000000" pitchFamily="2" charset="-78"/>
              </a:rPr>
              <a:t>اگر چه در این پژوهش ابعاد پیکره بندی متعددی را شامل ساختیم اما مدل ها کامل نیست و ممکن است عامل های دیگری وجود داشته باشد که در این مطالعه به آن پرداخته نشده باشد</a:t>
            </a:r>
            <a:endParaRPr lang="fa-IR" sz="2000" b="1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87023" y="1304308"/>
            <a:ext cx="20877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0 Bardiya" panose="00000400000000000000" pitchFamily="2" charset="-78"/>
              </a:rPr>
              <a:t>محدودیت ها</a:t>
            </a:r>
            <a:endParaRPr lang="fa-IR" sz="2400" b="1" dirty="0">
              <a:solidFill>
                <a:srgbClr val="C00000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08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gray">
          <a:xfrm rot="13770025">
            <a:off x="4046198" y="4084381"/>
            <a:ext cx="960437" cy="192087"/>
          </a:xfrm>
          <a:prstGeom prst="rect">
            <a:avLst/>
          </a:prstGeom>
          <a:gradFill rotWithShape="1">
            <a:gsLst>
              <a:gs pos="0">
                <a:srgbClr val="969696">
                  <a:gamma/>
                  <a:shade val="46275"/>
                  <a:invGamma/>
                </a:srgbClr>
              </a:gs>
              <a:gs pos="50000">
                <a:srgbClr val="969696"/>
              </a:gs>
              <a:gs pos="100000">
                <a:srgbClr val="96969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gray">
          <a:xfrm rot="20856083">
            <a:off x="2057060" y="3631943"/>
            <a:ext cx="1009650" cy="173038"/>
          </a:xfrm>
          <a:prstGeom prst="rect">
            <a:avLst/>
          </a:prstGeom>
          <a:gradFill rotWithShape="1">
            <a:gsLst>
              <a:gs pos="0">
                <a:srgbClr val="969696">
                  <a:gamma/>
                  <a:shade val="46275"/>
                  <a:invGamma/>
                </a:srgbClr>
              </a:gs>
              <a:gs pos="50000">
                <a:srgbClr val="969696"/>
              </a:gs>
              <a:gs pos="100000">
                <a:srgbClr val="969696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2995273" y="2306381"/>
            <a:ext cx="1609725" cy="1855787"/>
            <a:chOff x="2433" y="1234"/>
            <a:chExt cx="1014" cy="1169"/>
          </a:xfrm>
        </p:grpSpPr>
        <p:sp>
          <p:nvSpPr>
            <p:cNvPr id="15" name="Rectangle 10"/>
            <p:cNvSpPr>
              <a:spLocks noChangeArrowheads="1"/>
            </p:cNvSpPr>
            <p:nvPr/>
          </p:nvSpPr>
          <p:spPr bwMode="gray">
            <a:xfrm rot="-3205350">
              <a:off x="3175" y="1380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969696">
                    <a:gamma/>
                    <a:shade val="46275"/>
                    <a:invGamma/>
                  </a:srgbClr>
                </a:gs>
                <a:gs pos="50000">
                  <a:srgbClr val="969696"/>
                </a:gs>
                <a:gs pos="100000">
                  <a:srgbClr val="969696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6" name="Group 11"/>
            <p:cNvGrpSpPr>
              <a:grpSpLocks/>
            </p:cNvGrpSpPr>
            <p:nvPr/>
          </p:nvGrpSpPr>
          <p:grpSpPr bwMode="auto">
            <a:xfrm>
              <a:off x="2433" y="1401"/>
              <a:ext cx="1014" cy="1002"/>
              <a:chOff x="2016" y="1920"/>
              <a:chExt cx="1680" cy="1680"/>
            </a:xfrm>
          </p:grpSpPr>
          <p:sp>
            <p:nvSpPr>
              <p:cNvPr id="19" name="Oval 1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33CCCC"/>
                  </a:gs>
                  <a:gs pos="100000">
                    <a:srgbClr val="33CCCC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33CC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" name="Text Box 14"/>
            <p:cNvSpPr txBox="1">
              <a:spLocks noChangeArrowheads="1"/>
            </p:cNvSpPr>
            <p:nvPr/>
          </p:nvSpPr>
          <p:spPr bwMode="gray">
            <a:xfrm>
              <a:off x="2478" y="1784"/>
              <a:ext cx="91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fa-IR" altLang="en-US" sz="2400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cs typeface="0 Bardiya Bold" panose="00000700000000000000" pitchFamily="2" charset="-78"/>
                </a:rPr>
                <a:t>خرده فروشان</a:t>
              </a:r>
              <a:endParaRPr lang="en-US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endParaRPr>
            </a:p>
          </p:txBody>
        </p:sp>
      </p:grpSp>
      <p:grpSp>
        <p:nvGrpSpPr>
          <p:cNvPr id="21" name="Group 15"/>
          <p:cNvGrpSpPr>
            <a:grpSpLocks/>
          </p:cNvGrpSpPr>
          <p:nvPr/>
        </p:nvGrpSpPr>
        <p:grpSpPr bwMode="auto">
          <a:xfrm>
            <a:off x="4351001" y="1642806"/>
            <a:ext cx="979488" cy="862012"/>
            <a:chOff x="3287" y="816"/>
            <a:chExt cx="617" cy="543"/>
          </a:xfrm>
        </p:grpSpPr>
        <p:grpSp>
          <p:nvGrpSpPr>
            <p:cNvPr id="22" name="Group 16"/>
            <p:cNvGrpSpPr>
              <a:grpSpLocks/>
            </p:cNvGrpSpPr>
            <p:nvPr/>
          </p:nvGrpSpPr>
          <p:grpSpPr bwMode="auto">
            <a:xfrm>
              <a:off x="3321" y="816"/>
              <a:ext cx="549" cy="543"/>
              <a:chOff x="2016" y="1920"/>
              <a:chExt cx="1680" cy="1680"/>
            </a:xfrm>
          </p:grpSpPr>
          <p:sp>
            <p:nvSpPr>
              <p:cNvPr id="24" name="Oval 17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CCCC00"/>
                  </a:gs>
                  <a:gs pos="100000">
                    <a:srgbClr val="CCCC0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CCC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" name="Text Box 19"/>
            <p:cNvSpPr txBox="1">
              <a:spLocks noChangeArrowheads="1"/>
            </p:cNvSpPr>
            <p:nvPr/>
          </p:nvSpPr>
          <p:spPr bwMode="gray">
            <a:xfrm>
              <a:off x="3287" y="1026"/>
              <a:ext cx="61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1200" b="1" dirty="0">
                  <a:effectLst>
                    <a:outerShdw blurRad="38100" dist="38100" dir="2700000" algn="tl">
                      <a:srgbClr val="000000"/>
                    </a:outerShdw>
                  </a:effectLst>
                  <a:cs typeface="0 Bardiya Bold" panose="00000700000000000000" pitchFamily="2" charset="-78"/>
                </a:rPr>
                <a:t>کانال های آنلاین</a:t>
              </a:r>
              <a:endParaRPr lang="en-US" altLang="en-US" sz="1200" b="1" dirty="0"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endParaRPr>
            </a:p>
          </p:txBody>
        </p:sp>
      </p:grpSp>
      <p:grpSp>
        <p:nvGrpSpPr>
          <p:cNvPr id="26" name="Group 20"/>
          <p:cNvGrpSpPr>
            <a:grpSpLocks/>
          </p:cNvGrpSpPr>
          <p:nvPr/>
        </p:nvGrpSpPr>
        <p:grpSpPr bwMode="auto">
          <a:xfrm>
            <a:off x="494960" y="2968368"/>
            <a:ext cx="1876426" cy="1790700"/>
            <a:chOff x="858" y="1651"/>
            <a:chExt cx="1182" cy="1128"/>
          </a:xfrm>
        </p:grpSpPr>
        <p:grpSp>
          <p:nvGrpSpPr>
            <p:cNvPr id="27" name="Group 21"/>
            <p:cNvGrpSpPr>
              <a:grpSpLocks/>
            </p:cNvGrpSpPr>
            <p:nvPr/>
          </p:nvGrpSpPr>
          <p:grpSpPr bwMode="auto">
            <a:xfrm>
              <a:off x="912" y="1651"/>
              <a:ext cx="1099" cy="1128"/>
              <a:chOff x="2016" y="1920"/>
              <a:chExt cx="1680" cy="1680"/>
            </a:xfrm>
          </p:grpSpPr>
          <p:sp>
            <p:nvSpPr>
              <p:cNvPr id="29" name="Oval 2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CC66"/>
                  </a:gs>
                  <a:gs pos="100000">
                    <a:srgbClr val="FFCC66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CC6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" name="Text Box 24"/>
            <p:cNvSpPr txBox="1">
              <a:spLocks noChangeArrowheads="1"/>
            </p:cNvSpPr>
            <p:nvPr/>
          </p:nvSpPr>
          <p:spPr bwMode="gray">
            <a:xfrm>
              <a:off x="858" y="2112"/>
              <a:ext cx="11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fa-IR" altLang="en-US" sz="2400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cs typeface="0 Bardiya Bold" panose="00000700000000000000" pitchFamily="2" charset="-78"/>
                </a:rPr>
                <a:t>کانال های آنلاین</a:t>
              </a:r>
              <a:endParaRPr lang="en-US" alt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endParaRPr>
            </a:p>
          </p:txBody>
        </p:sp>
      </p:grpSp>
      <p:grpSp>
        <p:nvGrpSpPr>
          <p:cNvPr id="31" name="Group 25"/>
          <p:cNvGrpSpPr>
            <a:grpSpLocks/>
          </p:cNvGrpSpPr>
          <p:nvPr/>
        </p:nvGrpSpPr>
        <p:grpSpPr bwMode="auto">
          <a:xfrm>
            <a:off x="4298610" y="4228843"/>
            <a:ext cx="2051050" cy="1989138"/>
            <a:chOff x="3254" y="2445"/>
            <a:chExt cx="1292" cy="1253"/>
          </a:xfrm>
        </p:grpSpPr>
        <p:grpSp>
          <p:nvGrpSpPr>
            <p:cNvPr id="32" name="Group 26"/>
            <p:cNvGrpSpPr>
              <a:grpSpLocks/>
            </p:cNvGrpSpPr>
            <p:nvPr/>
          </p:nvGrpSpPr>
          <p:grpSpPr bwMode="auto">
            <a:xfrm>
              <a:off x="3278" y="2445"/>
              <a:ext cx="1268" cy="1253"/>
              <a:chOff x="2016" y="1920"/>
              <a:chExt cx="1680" cy="1680"/>
            </a:xfrm>
          </p:grpSpPr>
          <p:sp>
            <p:nvSpPr>
              <p:cNvPr id="34" name="Oval 27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9942E0"/>
                  </a:gs>
                  <a:gs pos="100000">
                    <a:srgbClr val="9942E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42E0">
                      <a:gamma/>
                      <a:tint val="0"/>
                      <a:invGamma/>
                    </a:srgbClr>
                  </a:gs>
                  <a:gs pos="100000">
                    <a:srgbClr val="9942E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3" name="Text Box 29"/>
            <p:cNvSpPr txBox="1">
              <a:spLocks noChangeArrowheads="1"/>
            </p:cNvSpPr>
            <p:nvPr/>
          </p:nvSpPr>
          <p:spPr bwMode="gray">
            <a:xfrm>
              <a:off x="3254" y="2909"/>
              <a:ext cx="128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>
                  <a:effectLst>
                    <a:outerShdw blurRad="38100" dist="38100" dir="2700000" algn="tl">
                      <a:srgbClr val="000000"/>
                    </a:outerShdw>
                  </a:effectLst>
                  <a:cs typeface="0 Bardiya Bold" panose="00000700000000000000" pitchFamily="2" charset="-78"/>
                </a:rPr>
                <a:t>کانال های آنلاین</a:t>
              </a:r>
              <a:endParaRPr lang="en-US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endParaRPr>
            </a:p>
          </p:txBody>
        </p:sp>
      </p:grpSp>
      <p:sp>
        <p:nvSpPr>
          <p:cNvPr id="36" name="Freeform 10"/>
          <p:cNvSpPr>
            <a:spLocks/>
          </p:cNvSpPr>
          <p:nvPr/>
        </p:nvSpPr>
        <p:spPr bwMode="gray">
          <a:xfrm rot="18741025" flipH="1">
            <a:off x="2543630" y="3911016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gray">
          <a:xfrm>
            <a:off x="2218944" y="4887790"/>
            <a:ext cx="13724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rPr>
              <a:t>نمودهای عملکردی +</a:t>
            </a:r>
            <a:endParaRPr lang="en-US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0 Bardiya Bold" panose="00000700000000000000" pitchFamily="2" charset="-78"/>
            </a:endParaRPr>
          </a:p>
        </p:txBody>
      </p:sp>
      <p:sp>
        <p:nvSpPr>
          <p:cNvPr id="38" name="Freeform 10"/>
          <p:cNvSpPr>
            <a:spLocks/>
          </p:cNvSpPr>
          <p:nvPr/>
        </p:nvSpPr>
        <p:spPr bwMode="gray">
          <a:xfrm rot="10800000" flipH="1">
            <a:off x="4789232" y="2870312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gray">
          <a:xfrm>
            <a:off x="5647539" y="3342535"/>
            <a:ext cx="13724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rPr>
              <a:t>نمودهای عملکردی +</a:t>
            </a:r>
            <a:endParaRPr lang="en-US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0 Bardiya Bold" panose="00000700000000000000" pitchFamily="2" charset="-78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gray">
          <a:xfrm rot="6366297" flipH="1">
            <a:off x="3231694" y="1437747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gray">
          <a:xfrm>
            <a:off x="1978025" y="1642806"/>
            <a:ext cx="13724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0 Bardiya Bold" panose="00000700000000000000" pitchFamily="2" charset="-78"/>
              </a:rPr>
              <a:t>نمودهای عملکردی +</a:t>
            </a:r>
            <a:endParaRPr lang="en-US" alt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0 Bardiya Bold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393849" y="2787164"/>
            <a:ext cx="46761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cs typeface="0 Bardiya" panose="00000400000000000000" pitchFamily="2" charset="-78"/>
              </a:rPr>
              <a:t>نتایج بدست آمده در این پژوهش نشان میدهد </a:t>
            </a:r>
            <a:r>
              <a:rPr lang="fa-IR" sz="2000" dirty="0" smtClean="0">
                <a:solidFill>
                  <a:schemeClr val="bg1"/>
                </a:solidFill>
                <a:cs typeface="0 Bardiya" panose="00000400000000000000" pitchFamily="2" charset="-78"/>
              </a:rPr>
              <a:t>که کانال های آنلاین دارای نمودهای عملکردی + برای خرده فروشان هستند</a:t>
            </a:r>
            <a:endParaRPr lang="en-US" sz="20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649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44034" y="156794"/>
            <a:ext cx="957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منابع :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9597" y="2728821"/>
            <a:ext cx="105899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1- Tobias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Johansson,Johan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Kask,2017, Configurations of business strategy and marketing channels for e-commerce and traditional retail formats: A Qualitative Comparison Analysis (QCA) in sporting goods retailing,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Örebro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University School of Business,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Fakultetsgatan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1,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Örebro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, 702 81 Sweden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  <a:hlinkClick r:id="rId2"/>
              </a:rPr>
              <a:t>http://www.sciencedirect.com/science/article/pii/S1877042816310850</a:t>
            </a:r>
            <a:endParaRPr lang="en-US" sz="28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287023" y="1304308"/>
            <a:ext cx="20877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fa-IR" sz="2400" b="1" dirty="0" smtClean="0">
                <a:solidFill>
                  <a:srgbClr val="C00000"/>
                </a:solidFill>
                <a:cs typeface="0 Bardiya" panose="00000400000000000000" pitchFamily="2" charset="-78"/>
              </a:rPr>
              <a:t>منابع</a:t>
            </a:r>
            <a:endParaRPr lang="fa-IR" sz="2400" b="1" dirty="0">
              <a:solidFill>
                <a:srgbClr val="C00000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453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487632" y="2798827"/>
            <a:ext cx="9216736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6600" b="1" dirty="0" smtClean="0"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پایان</a:t>
            </a:r>
            <a:endParaRPr lang="en-US" sz="5400" dirty="0"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09129" y="6094749"/>
            <a:ext cx="306358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محمدرضا احدیان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4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87315" y="156794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مقدمه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79" name="Group 88"/>
          <p:cNvGrpSpPr>
            <a:grpSpLocks/>
          </p:cNvGrpSpPr>
          <p:nvPr/>
        </p:nvGrpSpPr>
        <p:grpSpPr bwMode="auto">
          <a:xfrm>
            <a:off x="8118380" y="3158831"/>
            <a:ext cx="762000" cy="665162"/>
            <a:chOff x="1110" y="2656"/>
            <a:chExt cx="1549" cy="1351"/>
          </a:xfrm>
        </p:grpSpPr>
        <p:sp>
          <p:nvSpPr>
            <p:cNvPr id="80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3" name="Group 92"/>
          <p:cNvGrpSpPr>
            <a:grpSpLocks/>
          </p:cNvGrpSpPr>
          <p:nvPr/>
        </p:nvGrpSpPr>
        <p:grpSpPr bwMode="auto">
          <a:xfrm>
            <a:off x="8118380" y="4073231"/>
            <a:ext cx="762000" cy="665162"/>
            <a:chOff x="3174" y="2656"/>
            <a:chExt cx="1549" cy="1351"/>
          </a:xfrm>
        </p:grpSpPr>
        <p:sp>
          <p:nvSpPr>
            <p:cNvPr id="84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7" name="Line 96"/>
          <p:cNvSpPr>
            <a:spLocks noChangeShapeType="1"/>
          </p:cNvSpPr>
          <p:nvPr/>
        </p:nvSpPr>
        <p:spPr bwMode="auto">
          <a:xfrm>
            <a:off x="3233351" y="3504815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8" name="Text Box 97"/>
          <p:cNvSpPr txBox="1">
            <a:spLocks noChangeArrowheads="1"/>
          </p:cNvSpPr>
          <p:nvPr/>
        </p:nvSpPr>
        <p:spPr bwMode="auto">
          <a:xfrm>
            <a:off x="3995350" y="2917440"/>
            <a:ext cx="38141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مدرن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89" name="Text Box 98"/>
          <p:cNvSpPr txBox="1">
            <a:spLocks noChangeArrowheads="1"/>
          </p:cNvSpPr>
          <p:nvPr/>
        </p:nvSpPr>
        <p:spPr bwMode="gray">
          <a:xfrm>
            <a:off x="8315230" y="325725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90" name="Line 99"/>
          <p:cNvSpPr>
            <a:spLocks noChangeShapeType="1"/>
          </p:cNvSpPr>
          <p:nvPr/>
        </p:nvSpPr>
        <p:spPr bwMode="auto">
          <a:xfrm>
            <a:off x="3233351" y="4419215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1" name="Text Box 100"/>
          <p:cNvSpPr txBox="1">
            <a:spLocks noChangeArrowheads="1"/>
          </p:cNvSpPr>
          <p:nvPr/>
        </p:nvSpPr>
        <p:spPr bwMode="auto">
          <a:xfrm>
            <a:off x="3995350" y="3831840"/>
            <a:ext cx="38141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سنتی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2" name="Text Box 101"/>
          <p:cNvSpPr txBox="1">
            <a:spLocks noChangeArrowheads="1"/>
          </p:cNvSpPr>
          <p:nvPr/>
        </p:nvSpPr>
        <p:spPr bwMode="gray">
          <a:xfrm>
            <a:off x="8315230" y="417165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3155092" y="1449043"/>
            <a:ext cx="525839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در 15 سال گذشته 2 مدل بازاریابی داشتیم که شامل موارد زیر است</a:t>
            </a:r>
            <a:endParaRPr lang="en-US" sz="20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931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87315" y="156794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مقدمه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5391655" y="1013143"/>
            <a:ext cx="762000" cy="665162"/>
            <a:chOff x="1110" y="2656"/>
            <a:chExt cx="1549" cy="1351"/>
          </a:xfrm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 rtl="1"/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 rtl="1"/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rtl="1"/>
              <a:endParaRPr lang="en-US"/>
            </a:p>
          </p:txBody>
        </p:sp>
      </p:grpSp>
      <p:sp>
        <p:nvSpPr>
          <p:cNvPr id="18" name="Text Box 97"/>
          <p:cNvSpPr txBox="1">
            <a:spLocks noChangeArrowheads="1"/>
          </p:cNvSpPr>
          <p:nvPr/>
        </p:nvSpPr>
        <p:spPr bwMode="auto">
          <a:xfrm>
            <a:off x="3942033" y="1873691"/>
            <a:ext cx="38141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مدرن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Text Box 98"/>
          <p:cNvSpPr txBox="1">
            <a:spLocks noChangeArrowheads="1"/>
          </p:cNvSpPr>
          <p:nvPr/>
        </p:nvSpPr>
        <p:spPr bwMode="gray">
          <a:xfrm>
            <a:off x="5587418" y="1111568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sz="2400" b="1" dirty="0" smtClean="0"/>
              <a:t>1</a:t>
            </a:r>
            <a:endParaRPr lang="en-US" altLang="en-US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972" y="3035190"/>
            <a:ext cx="3560136" cy="156066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256" y="3057190"/>
            <a:ext cx="3825961" cy="17990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60" y="2774838"/>
            <a:ext cx="3117143" cy="208136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47531" y="5051592"/>
            <a:ext cx="22148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" panose="00000400000000000000" pitchFamily="2" charset="-78"/>
              </a:rPr>
              <a:t>موتورهای جستجو</a:t>
            </a:r>
            <a:endParaRPr lang="en-US" sz="28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3085" y="5051592"/>
            <a:ext cx="31733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سایت های مقایسه قیمت</a:t>
            </a:r>
            <a:endParaRPr lang="en-US" sz="28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116596" y="5051591"/>
            <a:ext cx="22148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رسانه های اجتماعی</a:t>
            </a:r>
            <a:endParaRPr lang="en-US" sz="28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343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87315" y="156794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مقدمه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5391655" y="1013143"/>
            <a:ext cx="762000" cy="665162"/>
            <a:chOff x="1110" y="2656"/>
            <a:chExt cx="1549" cy="1351"/>
          </a:xfrm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 rtl="1"/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 rtl="1"/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r" rtl="1"/>
              <a:endParaRPr lang="en-US"/>
            </a:p>
          </p:txBody>
        </p:sp>
      </p:grpSp>
      <p:sp>
        <p:nvSpPr>
          <p:cNvPr id="18" name="Text Box 97"/>
          <p:cNvSpPr txBox="1">
            <a:spLocks noChangeArrowheads="1"/>
          </p:cNvSpPr>
          <p:nvPr/>
        </p:nvSpPr>
        <p:spPr bwMode="auto">
          <a:xfrm>
            <a:off x="3942033" y="1873691"/>
            <a:ext cx="38141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سنتی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Text Box 98"/>
          <p:cNvSpPr txBox="1">
            <a:spLocks noChangeArrowheads="1"/>
          </p:cNvSpPr>
          <p:nvPr/>
        </p:nvSpPr>
        <p:spPr bwMode="gray">
          <a:xfrm>
            <a:off x="5587418" y="1111568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47531" y="5051592"/>
            <a:ext cx="2214888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" panose="00000400000000000000" pitchFamily="2" charset="-78"/>
              </a:rPr>
              <a:t>اسپانسر</a:t>
            </a:r>
            <a:endParaRPr lang="en-US" sz="28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13370" y="5941278"/>
            <a:ext cx="3173329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تبلیغات کاغذی</a:t>
            </a:r>
            <a:endParaRPr lang="en-US" sz="28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739519" y="5144714"/>
            <a:ext cx="27064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" panose="00000400000000000000" pitchFamily="2" charset="-78"/>
              </a:rPr>
              <a:t>آگهی های تلوزیونی</a:t>
            </a:r>
            <a:endParaRPr lang="en-US" sz="2800" dirty="0">
              <a:solidFill>
                <a:schemeClr val="bg1"/>
              </a:solidFill>
              <a:cs typeface="0 Bardiya" panose="000004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844" y="2382992"/>
            <a:ext cx="2391491" cy="335340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3" y="2811089"/>
            <a:ext cx="3448050" cy="23336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778" y="2811089"/>
            <a:ext cx="3519950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7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87315" y="156794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مقدمه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 Box 97"/>
          <p:cNvSpPr txBox="1">
            <a:spLocks noChangeArrowheads="1"/>
          </p:cNvSpPr>
          <p:nvPr/>
        </p:nvSpPr>
        <p:spPr bwMode="auto">
          <a:xfrm>
            <a:off x="3476368" y="1077051"/>
            <a:ext cx="45186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ترکیب این 2 کانال بازار یابی باعث شده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28" name="Group 88"/>
          <p:cNvGrpSpPr>
            <a:grpSpLocks/>
          </p:cNvGrpSpPr>
          <p:nvPr/>
        </p:nvGrpSpPr>
        <p:grpSpPr bwMode="auto">
          <a:xfrm>
            <a:off x="7924791" y="2252669"/>
            <a:ext cx="762000" cy="665162"/>
            <a:chOff x="1110" y="2656"/>
            <a:chExt cx="1549" cy="1351"/>
          </a:xfrm>
        </p:grpSpPr>
        <p:sp>
          <p:nvSpPr>
            <p:cNvPr id="2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" name="Group 92"/>
          <p:cNvGrpSpPr>
            <a:grpSpLocks/>
          </p:cNvGrpSpPr>
          <p:nvPr/>
        </p:nvGrpSpPr>
        <p:grpSpPr bwMode="auto">
          <a:xfrm>
            <a:off x="7924791" y="3167069"/>
            <a:ext cx="762000" cy="665162"/>
            <a:chOff x="3174" y="2656"/>
            <a:chExt cx="1549" cy="1351"/>
          </a:xfrm>
        </p:grpSpPr>
        <p:sp>
          <p:nvSpPr>
            <p:cNvPr id="33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Line 96"/>
          <p:cNvSpPr>
            <a:spLocks noChangeShapeType="1"/>
          </p:cNvSpPr>
          <p:nvPr/>
        </p:nvSpPr>
        <p:spPr bwMode="auto">
          <a:xfrm>
            <a:off x="3039762" y="2598653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7" name="Text Box 97"/>
          <p:cNvSpPr txBox="1">
            <a:spLocks noChangeArrowheads="1"/>
          </p:cNvSpPr>
          <p:nvPr/>
        </p:nvSpPr>
        <p:spPr bwMode="auto">
          <a:xfrm>
            <a:off x="3801761" y="2011278"/>
            <a:ext cx="38141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مدرن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8" name="Text Box 98"/>
          <p:cNvSpPr txBox="1">
            <a:spLocks noChangeArrowheads="1"/>
          </p:cNvSpPr>
          <p:nvPr/>
        </p:nvSpPr>
        <p:spPr bwMode="gray">
          <a:xfrm>
            <a:off x="8121641" y="235109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39" name="Line 99"/>
          <p:cNvSpPr>
            <a:spLocks noChangeShapeType="1"/>
          </p:cNvSpPr>
          <p:nvPr/>
        </p:nvSpPr>
        <p:spPr bwMode="auto">
          <a:xfrm>
            <a:off x="3039762" y="3513053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0" name="Text Box 100"/>
          <p:cNvSpPr txBox="1">
            <a:spLocks noChangeArrowheads="1"/>
          </p:cNvSpPr>
          <p:nvPr/>
        </p:nvSpPr>
        <p:spPr bwMode="auto">
          <a:xfrm>
            <a:off x="3801761" y="2925678"/>
            <a:ext cx="381411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کانال های بازاریابی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سنتی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1" name="Text Box 101"/>
          <p:cNvSpPr txBox="1">
            <a:spLocks noChangeArrowheads="1"/>
          </p:cNvSpPr>
          <p:nvPr/>
        </p:nvSpPr>
        <p:spPr bwMode="gray">
          <a:xfrm>
            <a:off x="8121641" y="326549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sp>
        <p:nvSpPr>
          <p:cNvPr id="42" name="Text Box 97"/>
          <p:cNvSpPr txBox="1">
            <a:spLocks noChangeArrowheads="1"/>
          </p:cNvSpPr>
          <p:nvPr/>
        </p:nvSpPr>
        <p:spPr bwMode="auto">
          <a:xfrm>
            <a:off x="1217809" y="4196620"/>
            <a:ext cx="89820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rgbClr val="92D050"/>
                </a:solidFill>
                <a:cs typeface="0 Bardiya Bold" panose="00000700000000000000" pitchFamily="2" charset="-78"/>
              </a:rPr>
              <a:t>انجام کسب و کار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</a:t>
            </a:r>
            <a:r>
              <a:rPr lang="fa-IR" altLang="en-US" sz="2400" dirty="0" smtClean="0">
                <a:solidFill>
                  <a:srgbClr val="92D050"/>
                </a:solidFill>
                <a:cs typeface="0 Bardiya Bold" panose="00000700000000000000" pitchFamily="2" charset="-78"/>
              </a:rPr>
              <a:t>بازاریابی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در بخش </a:t>
            </a:r>
            <a:r>
              <a:rPr lang="fa-IR" altLang="en-US" sz="2400" dirty="0" smtClean="0">
                <a:solidFill>
                  <a:srgbClr val="92D050"/>
                </a:solidFill>
                <a:cs typeface="0 Bardiya Bold" panose="00000700000000000000" pitchFamily="2" charset="-78"/>
              </a:rPr>
              <a:t>خرده فروشی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اشکال جدیدی از </a:t>
            </a:r>
            <a:r>
              <a:rPr lang="fa-IR" altLang="en-US" sz="2400" dirty="0" smtClean="0">
                <a:solidFill>
                  <a:srgbClr val="92D050"/>
                </a:solidFill>
                <a:cs typeface="0 Bardiya Bold" panose="00000700000000000000" pitchFamily="2" charset="-78"/>
              </a:rPr>
              <a:t>رقابت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را پیدا کنند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880" y="4503223"/>
            <a:ext cx="38100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91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87315" y="156794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مقدمه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995" y="4218085"/>
            <a:ext cx="8572500" cy="2276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1807176" y="1007632"/>
            <a:ext cx="8081319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قابلیت های محصولات </a:t>
            </a:r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ما </a:t>
            </a:r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به آسانی کپی میشوند 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807175" y="1905299"/>
            <a:ext cx="8081319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هزینه ها و سودهای تولید به صورت مدام ما را تحت فشار قرار میدهند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784091" y="3553561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کانال های چندگانه با مدیریت درست میتوانند منبعی از جنبه رقابتی باشند و ما را از بقیه متمایز کنند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5000883" y="2720162"/>
            <a:ext cx="1202724" cy="560173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 Box 97"/>
          <p:cNvSpPr txBox="1">
            <a:spLocks noChangeArrowheads="1"/>
          </p:cNvSpPr>
          <p:nvPr/>
        </p:nvSpPr>
        <p:spPr bwMode="auto">
          <a:xfrm>
            <a:off x="9888494" y="1527993"/>
            <a:ext cx="132629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fa-IR" alt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وقتی که :</a:t>
            </a:r>
            <a:endParaRPr lang="en-US" alt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644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</TotalTime>
  <Words>2822</Words>
  <Application>Microsoft Office PowerPoint</Application>
  <PresentationFormat>Widescreen</PresentationFormat>
  <Paragraphs>430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0 Bardiya</vt:lpstr>
      <vt:lpstr>0 Bardiya Bold</vt:lpstr>
      <vt:lpstr>0 Jadid Bold</vt:lpstr>
      <vt:lpstr>Arial</vt:lpstr>
      <vt:lpstr>B Lotus</vt:lpstr>
      <vt:lpstr>Calibri</vt:lpstr>
      <vt:lpstr>Calibri Light</vt:lpstr>
      <vt:lpstr>Shekasteh_Beta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120</cp:revision>
  <dcterms:created xsi:type="dcterms:W3CDTF">2017-04-10T08:49:54Z</dcterms:created>
  <dcterms:modified xsi:type="dcterms:W3CDTF">2017-05-04T10:17:41Z</dcterms:modified>
</cp:coreProperties>
</file>